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comments/comment6.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96" r:id="rId4"/>
    <p:sldId id="259" r:id="rId5"/>
    <p:sldId id="301" r:id="rId6"/>
    <p:sldId id="308" r:id="rId7"/>
    <p:sldId id="309" r:id="rId8"/>
    <p:sldId id="279" r:id="rId9"/>
    <p:sldId id="304" r:id="rId10"/>
    <p:sldId id="303" r:id="rId11"/>
    <p:sldId id="265" r:id="rId12"/>
    <p:sldId id="271" r:id="rId13"/>
    <p:sldId id="317" r:id="rId14"/>
    <p:sldId id="318" r:id="rId15"/>
    <p:sldId id="319" r:id="rId16"/>
    <p:sldId id="325" r:id="rId17"/>
    <p:sldId id="277" r:id="rId18"/>
    <p:sldId id="324" r:id="rId19"/>
    <p:sldId id="290" r:id="rId20"/>
    <p:sldId id="289" r:id="rId21"/>
    <p:sldId id="272" r:id="rId22"/>
    <p:sldId id="315" r:id="rId23"/>
    <p:sldId id="274" r:id="rId24"/>
    <p:sldId id="281" r:id="rId25"/>
    <p:sldId id="282" r:id="rId26"/>
    <p:sldId id="283" r:id="rId27"/>
    <p:sldId id="284" r:id="rId28"/>
    <p:sldId id="295" r:id="rId29"/>
    <p:sldId id="326" r:id="rId30"/>
    <p:sldId id="306"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nu Vattikonda" initials="BV" lastIdx="24" clrIdx="0">
    <p:extLst>
      <p:ext uri="{19B8F6BF-5375-455C-9EA6-DF929625EA0E}">
        <p15:presenceInfo xmlns:p15="http://schemas.microsoft.com/office/powerpoint/2012/main" userId="b611905ec14b26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1D1"/>
    <a:srgbClr val="BFE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6" autoAdjust="0"/>
  </p:normalViewPr>
  <p:slideViewPr>
    <p:cSldViewPr snapToGrid="0">
      <p:cViewPr varScale="1">
        <p:scale>
          <a:sx n="49" d="100"/>
          <a:sy n="49" d="100"/>
        </p:scale>
        <p:origin x="606" y="24"/>
      </p:cViewPr>
      <p:guideLst/>
    </p:cSldViewPr>
  </p:slideViewPr>
  <p:notesTextViewPr>
    <p:cViewPr>
      <p:scale>
        <a:sx n="1" d="1"/>
        <a:sy n="1" d="1"/>
      </p:scale>
      <p:origin x="0" y="-144"/>
    </p:cViewPr>
  </p:notesTextViewPr>
  <p:sorterViewPr>
    <p:cViewPr>
      <p:scale>
        <a:sx n="50" d="100"/>
        <a:sy n="50" d="100"/>
      </p:scale>
      <p:origin x="0" y="-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Search Revenues ($ billions)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Search Revenues</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c:spPr>
          <c:invertIfNegative val="0"/>
          <c:trendline>
            <c:spPr>
              <a:ln w="31750" cap="rnd">
                <a:solidFill>
                  <a:schemeClr val="tx1"/>
                </a:solidFill>
                <a:prstDash val="sysDash"/>
                <a:tailEnd type="stealth" w="lg" len="lg"/>
              </a:ln>
              <a:effectLst/>
            </c:spPr>
            <c:trendlineType val="linear"/>
            <c:dispRSqr val="0"/>
            <c:dispEq val="0"/>
          </c:trendline>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3.8</c:v>
                </c:pt>
                <c:pt idx="1">
                  <c:v>5.125</c:v>
                </c:pt>
                <c:pt idx="2">
                  <c:v>6.76</c:v>
                </c:pt>
                <c:pt idx="3">
                  <c:v>8.6920000000000002</c:v>
                </c:pt>
                <c:pt idx="4">
                  <c:v>10.574999999999999</c:v>
                </c:pt>
                <c:pt idx="5">
                  <c:v>10.669</c:v>
                </c:pt>
                <c:pt idx="6">
                  <c:v>11.96</c:v>
                </c:pt>
                <c:pt idx="7">
                  <c:v>15.659800000000001</c:v>
                </c:pt>
                <c:pt idx="8">
                  <c:v>18.41</c:v>
                </c:pt>
                <c:pt idx="9">
                  <c:v>21.89</c:v>
                </c:pt>
                <c:pt idx="10">
                  <c:v>24.75</c:v>
                </c:pt>
              </c:numCache>
            </c:numRef>
          </c:val>
        </c:ser>
        <c:dLbls>
          <c:showLegendKey val="0"/>
          <c:showVal val="0"/>
          <c:showCatName val="0"/>
          <c:showSerName val="0"/>
          <c:showPercent val="0"/>
          <c:showBubbleSize val="0"/>
        </c:dLbls>
        <c:gapWidth val="100"/>
        <c:overlap val="-24"/>
        <c:axId val="-2013148288"/>
        <c:axId val="-2013142304"/>
      </c:barChart>
      <c:catAx>
        <c:axId val="-2013148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013142304"/>
        <c:crosses val="autoZero"/>
        <c:auto val="1"/>
        <c:lblAlgn val="ctr"/>
        <c:lblOffset val="100"/>
        <c:noMultiLvlLbl val="0"/>
      </c:catAx>
      <c:valAx>
        <c:axId val="-20131423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01314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8-11T12:13:15.538" idx="24">
    <p:pos x="10" y="10"/>
    <p:text>Transition well</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8-11T12:04:29.788" idx="22">
    <p:pos x="106" y="106"/>
    <p:text>It's a river in the United States</p:text>
    <p:extLst>
      <p:ext uri="{C676402C-5697-4E1C-873F-D02D1690AC5C}">
        <p15:threadingInfo xmlns:p15="http://schemas.microsoft.com/office/powerpoint/2012/main" timeZoneBias="-6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8-11T12:05:27.665" idx="23">
    <p:pos x="10" y="10"/>
    <p:text>ad keyword is brief</p:text>
    <p:extLst>
      <p:ext uri="{C676402C-5697-4E1C-873F-D02D1690AC5C}">
        <p15:threadingInfo xmlns:p15="http://schemas.microsoft.com/office/powerpoint/2012/main" timeZoneBias="-6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8-11T10:54:19.919" idx="16">
    <p:pos x="10" y="10"/>
    <p:text>expected that the first mistake would happen</p:text>
    <p:extLst>
      <p:ext uri="{C676402C-5697-4E1C-873F-D02D1690AC5C}">
        <p15:threadingInfo xmlns:p15="http://schemas.microsoft.com/office/powerpoint/2012/main" timeZoneBias="-6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8-10T13:06:21.055" idx="14">
    <p:pos x="106" y="106"/>
    <p:text>Speech and text in this slide needs to be updated. In the stages prior to the relevance stage a query is matched to ad in two different ways.</p:text>
    <p:extLst mod="1">
      <p:ext uri="{C676402C-5697-4E1C-873F-D02D1690AC5C}">
        <p15:threadingInfo xmlns:p15="http://schemas.microsoft.com/office/powerpoint/2012/main" timeZoneBias="-6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8-11T12:02:39.595" idx="20">
    <p:pos x="10" y="10"/>
    <p:text>Spend time on this slide.</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BE744-6B53-4A45-BF72-04D203468856}" type="datetimeFigureOut">
              <a:rPr lang="en-US" smtClean="0"/>
              <a:t>8/11/2015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887C4-DDC6-44E7-8470-AB01CA2B4CF2}" type="slidenum">
              <a:rPr lang="en-US" smtClean="0"/>
              <a:t>‹#›</a:t>
            </a:fld>
            <a:endParaRPr lang="en-US"/>
          </a:p>
        </p:txBody>
      </p:sp>
    </p:spTree>
    <p:extLst>
      <p:ext uri="{BB962C8B-B14F-4D97-AF65-F5344CB8AC3E}">
        <p14:creationId xmlns:p14="http://schemas.microsoft.com/office/powerpoint/2010/main" val="366701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Hello everyone,</a:t>
            </a:r>
            <a:r>
              <a:rPr lang="en-US" baseline="0" dirty="0" smtClean="0"/>
              <a:t> my name is Bhanu, today I am going to present our work on Interpreting Advertiser Intent in Sponsored Search. This work was done in collaboration with Santhosh, </a:t>
            </a:r>
            <a:r>
              <a:rPr lang="en-US" baseline="0" dirty="0" err="1" smtClean="0"/>
              <a:t>Hongyan</a:t>
            </a:r>
            <a:r>
              <a:rPr lang="en-US" baseline="0" dirty="0" smtClean="0"/>
              <a:t>, </a:t>
            </a:r>
            <a:r>
              <a:rPr lang="en-US" baseline="0" dirty="0" err="1" smtClean="0"/>
              <a:t>Vacha</a:t>
            </a:r>
            <a:r>
              <a:rPr lang="en-US" baseline="0" dirty="0" smtClean="0"/>
              <a:t> and </a:t>
            </a:r>
            <a:r>
              <a:rPr lang="en-US" baseline="0" dirty="0" err="1" smtClean="0"/>
              <a:t>Saikat</a:t>
            </a:r>
            <a:r>
              <a:rPr lang="en-US" baseline="0" dirty="0" smtClean="0"/>
              <a:t> from Microsoft and my advisor Alex at UCSD.</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1</a:t>
            </a:fld>
            <a:endParaRPr lang="en-US"/>
          </a:p>
        </p:txBody>
      </p:sp>
    </p:spTree>
    <p:extLst>
      <p:ext uri="{BB962C8B-B14F-4D97-AF65-F5344CB8AC3E}">
        <p14:creationId xmlns:p14="http://schemas.microsoft.com/office/powerpoint/2010/main" val="1757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I dive into our approach and the solution, let me provide some background on how a search engine ensures that relevant ads are shown to the users.</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10</a:t>
            </a:fld>
            <a:endParaRPr lang="en-US"/>
          </a:p>
        </p:txBody>
      </p:sp>
    </p:spTree>
    <p:extLst>
      <p:ext uri="{BB962C8B-B14F-4D97-AF65-F5344CB8AC3E}">
        <p14:creationId xmlns:p14="http://schemas.microsoft.com/office/powerpoint/2010/main" val="362961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smtClean="0"/>
              <a:t>When</a:t>
            </a:r>
            <a:r>
              <a:rPr lang="en-US" sz="1200" baseline="0" dirty="0" smtClean="0"/>
              <a:t> the user query comes in, </a:t>
            </a:r>
            <a:r>
              <a:rPr lang="en-US" sz="1200" dirty="0" smtClean="0"/>
              <a:t>the search </a:t>
            </a:r>
            <a:r>
              <a:rPr lang="en-US" sz="1200" baseline="0" dirty="0" smtClean="0"/>
              <a:t>engine chooses ads to be shown to users using a multi-stage pipeline:</a:t>
            </a:r>
          </a:p>
          <a:p>
            <a:endParaRPr lang="en-US" sz="1200" baseline="0" dirty="0" smtClean="0"/>
          </a:p>
          <a:p>
            <a:pPr marL="228600" indent="-228600">
              <a:buFont typeface="+mj-lt"/>
              <a:buAutoNum type="arabicPeriod"/>
            </a:pPr>
            <a:r>
              <a:rPr lang="en-US" sz="1200" baseline="0" dirty="0" smtClean="0"/>
              <a:t>In the first stage it quickly looks up ads from an ad corpus containing millions of ads. At this stage, the goal is to find as many ads as possible which would be even remotely suitable to the user query. This stage has to perform efficiently at a very large scale because the lookup has to happen over millions of ads. It is at this stage “virgin media” was thought to be a suitable ad for the query “virgin river Utah”. This is expected because the idea of this stage is to identify as many ads as possible which would be even remotely related to what the user is searching for.</a:t>
            </a:r>
          </a:p>
          <a:p>
            <a:pPr marL="228600" indent="-228600">
              <a:buFont typeface="+mj-lt"/>
              <a:buAutoNum type="arabicPeriod"/>
            </a:pPr>
            <a:r>
              <a:rPr lang="en-US" sz="1200" baseline="0" dirty="0" smtClean="0"/>
              <a:t>For the ads that have been selected, search engine computes how relevant each ad is to the query. This stage then evaluates the relevance of each ad chosen in the previous stage to the user query. The goal of this stage is to make sure ads that are being selected are relevant to the user query. This stage should have caught it. However, this stage also concluded that “virgin media” ad is relevant to “virgin river Utah”.</a:t>
            </a:r>
          </a:p>
          <a:p>
            <a:pPr marL="228600" indent="-228600">
              <a:buFont typeface="+mj-lt"/>
              <a:buAutoNum type="arabicPeriod"/>
            </a:pPr>
            <a:r>
              <a:rPr lang="en-US" sz="1200" baseline="0" dirty="0" smtClean="0"/>
              <a:t>Finally the search engine runs the auction where it chooses ads which would provide the most revenue.</a:t>
            </a:r>
          </a:p>
          <a:p>
            <a:pPr marL="228600" indent="-228600">
              <a:buFont typeface="+mj-lt"/>
              <a:buAutoNum type="arabicPeriod"/>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our work, we are trying to improve the quality of ads</a:t>
            </a:r>
            <a:r>
              <a:rPr lang="en-US" baseline="0" dirty="0" smtClean="0"/>
              <a:t> that are shown to the user. This is done at the relevance stage. </a:t>
            </a:r>
            <a:r>
              <a:rPr lang="en-US" dirty="0" smtClean="0"/>
              <a:t>The goal of relevance stage is to make sure that ads chosen</a:t>
            </a:r>
            <a:r>
              <a:rPr lang="en-US" baseline="0" dirty="0" smtClean="0"/>
              <a:t> are relevant to the user. It does this by </a:t>
            </a:r>
            <a:r>
              <a:rPr lang="en-US" dirty="0" smtClean="0"/>
              <a:t>measuring relevance</a:t>
            </a:r>
            <a:r>
              <a:rPr lang="en-US" baseline="0" dirty="0" smtClean="0"/>
              <a:t> of an ad to query for each (query, ad) pair chosen by retrieval stage. </a:t>
            </a:r>
            <a:r>
              <a:rPr lang="en-US" dirty="0" smtClean="0"/>
              <a:t>Th</a:t>
            </a:r>
            <a:r>
              <a:rPr lang="en-US" baseline="0" dirty="0" smtClean="0"/>
              <a:t>e search engine takes a supervised machine learning approach to achieve this.</a:t>
            </a:r>
            <a:endParaRPr lang="en-US"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11</a:t>
            </a:fld>
            <a:endParaRPr lang="en-US"/>
          </a:p>
        </p:txBody>
      </p:sp>
    </p:spTree>
    <p:extLst>
      <p:ext uri="{BB962C8B-B14F-4D97-AF65-F5344CB8AC3E}">
        <p14:creationId xmlns:p14="http://schemas.microsoft.com/office/powerpoint/2010/main" val="99211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a:t>
            </a:r>
            <a:r>
              <a:rPr lang="en-US" baseline="0" dirty="0" smtClean="0"/>
              <a:t>start with a training set containing (query, ad) pairs and judgement scores provided by human judges. The judges give a high score of 5 if the ad is relevant to the corresponding query and 1 if the ad is totally irrelevant to the corresponding query.</a:t>
            </a:r>
            <a:endParaRPr lang="en-US" baseline="0" dirty="0"/>
          </a:p>
          <a:p>
            <a:endParaRPr lang="en-US" baseline="0" dirty="0" smtClean="0"/>
          </a:p>
          <a:p>
            <a:r>
              <a:rPr lang="en-US" baseline="0" dirty="0" smtClean="0"/>
              <a:t>From these (query, ad) pairs numerical features are computed which capture how relevant an ad is to query. These features could be something like, the number of words common between query and ad keyword. </a:t>
            </a:r>
          </a:p>
          <a:p>
            <a:endParaRPr lang="en-US" baseline="0" dirty="0" smtClean="0"/>
          </a:p>
          <a:p>
            <a:r>
              <a:rPr lang="en-US" baseline="0" dirty="0" smtClean="0"/>
              <a:t>A ranking algorithm is then trained using these features to generate a trained ranking model. The trained ranker can then compute the relevance of an ad to query given a (query, ad) pair. The accuracy of the ranker depends on the ability of the features to capture the relevance of the ad to query. So, identifying the right features to train the ranker is critical.</a:t>
            </a:r>
          </a:p>
        </p:txBody>
      </p:sp>
      <p:sp>
        <p:nvSpPr>
          <p:cNvPr id="4" name="Slide Number Placeholder 3"/>
          <p:cNvSpPr>
            <a:spLocks noGrp="1"/>
          </p:cNvSpPr>
          <p:nvPr>
            <p:ph type="sldNum" sz="quarter" idx="10"/>
          </p:nvPr>
        </p:nvSpPr>
        <p:spPr/>
        <p:txBody>
          <a:bodyPr/>
          <a:lstStyle/>
          <a:p>
            <a:fld id="{32EF59A0-D704-4C6F-913C-A05FC0A54EA0}" type="slidenum">
              <a:rPr lang="en-US" smtClean="0"/>
              <a:t>12</a:t>
            </a:fld>
            <a:endParaRPr lang="en-US"/>
          </a:p>
        </p:txBody>
      </p:sp>
    </p:spTree>
    <p:extLst>
      <p:ext uri="{BB962C8B-B14F-4D97-AF65-F5344CB8AC3E}">
        <p14:creationId xmlns:p14="http://schemas.microsoft.com/office/powerpoint/2010/main" val="165927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Going back to our previous example, we want to compute features which tell us if the ad is relevant to query or not. </a:t>
            </a:r>
          </a:p>
          <a:p>
            <a:r>
              <a:rPr lang="en-US" baseline="0" dirty="0" smtClean="0"/>
              <a:t>To compute these features we have a few sources of information. We have the query that the user submitted and the ad keyword which the advertiser targeted. </a:t>
            </a:r>
          </a:p>
          <a:p>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13</a:t>
            </a:fld>
            <a:endParaRPr lang="en-US"/>
          </a:p>
        </p:txBody>
      </p:sp>
    </p:spTree>
    <p:extLst>
      <p:ext uri="{BB962C8B-B14F-4D97-AF65-F5344CB8AC3E}">
        <p14:creationId xmlns:p14="http://schemas.microsoft.com/office/powerpoint/2010/main" val="24594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these two, we have the ad creative which is also mostly a textual element. </a:t>
            </a:r>
            <a:r>
              <a:rPr lang="en-US" b="0" baseline="0" dirty="0" smtClean="0"/>
              <a:t>And finally, we have the landing page. </a:t>
            </a:r>
            <a:endParaRPr lang="en-US" baseline="0" dirty="0" smtClean="0"/>
          </a:p>
        </p:txBody>
      </p:sp>
      <p:sp>
        <p:nvSpPr>
          <p:cNvPr id="4" name="Slide Number Placeholder 3"/>
          <p:cNvSpPr>
            <a:spLocks noGrp="1"/>
          </p:cNvSpPr>
          <p:nvPr>
            <p:ph type="sldNum" sz="quarter" idx="10"/>
          </p:nvPr>
        </p:nvSpPr>
        <p:spPr/>
        <p:txBody>
          <a:bodyPr/>
          <a:lstStyle/>
          <a:p>
            <a:fld id="{C1A887C4-DDC6-44E7-8470-AB01CA2B4CF2}" type="slidenum">
              <a:rPr lang="en-US" smtClean="0"/>
              <a:t>14</a:t>
            </a:fld>
            <a:endParaRPr lang="en-US"/>
          </a:p>
        </p:txBody>
      </p:sp>
    </p:spTree>
    <p:extLst>
      <p:ext uri="{BB962C8B-B14F-4D97-AF65-F5344CB8AC3E}">
        <p14:creationId xmlns:p14="http://schemas.microsoft.com/office/powerpoint/2010/main" val="2770509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If the user clicks on the ad she is taken to the landing page which might look like this.</a:t>
            </a:r>
          </a:p>
        </p:txBody>
      </p:sp>
      <p:sp>
        <p:nvSpPr>
          <p:cNvPr id="4" name="Slide Number Placeholder 3"/>
          <p:cNvSpPr>
            <a:spLocks noGrp="1"/>
          </p:cNvSpPr>
          <p:nvPr>
            <p:ph type="sldNum" sz="quarter" idx="10"/>
          </p:nvPr>
        </p:nvSpPr>
        <p:spPr/>
        <p:txBody>
          <a:bodyPr/>
          <a:lstStyle/>
          <a:p>
            <a:fld id="{C1A887C4-DDC6-44E7-8470-AB01CA2B4CF2}" type="slidenum">
              <a:rPr lang="en-US" smtClean="0"/>
              <a:t>15</a:t>
            </a:fld>
            <a:endParaRPr lang="en-US"/>
          </a:p>
        </p:txBody>
      </p:sp>
    </p:spTree>
    <p:extLst>
      <p:ext uri="{BB962C8B-B14F-4D97-AF65-F5344CB8AC3E}">
        <p14:creationId xmlns:p14="http://schemas.microsoft.com/office/powerpoint/2010/main" val="308841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these</a:t>
            </a:r>
            <a:r>
              <a:rPr lang="en-US" baseline="0" dirty="0" smtClean="0"/>
              <a:t> signal sources, we compute features which capture if the ad is relevant to the query or not. Let’s say we want to see if the ad would appear relevant to the user, we can check if the query and ad creative overlap or not. For this, we could compute a word bigram overlap between the title of the ad creative and query. </a:t>
            </a:r>
          </a:p>
          <a:p>
            <a:endParaRPr lang="en-US" baseline="0" dirty="0" smtClean="0"/>
          </a:p>
          <a:p>
            <a:r>
              <a:rPr lang="en-US" baseline="0" dirty="0" smtClean="0"/>
              <a:t>To see if the user would get what is being promised to them in the ad we check if ad creative and the landing page mean the same. We can compute an ordered bigram overlap between the two.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to see  if this is the user advertiser is targeting. We can check by checking of the query and ad keyword match. We can compute a word unigram overlap between the query and the ad keyword. Features like these, along with hundreds of other features are used to determine the relevance of an ad to query. But the challenge is, this is hard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A887C4-DDC6-44E7-8470-AB01CA2B4CF2}" type="slidenum">
              <a:rPr lang="en-US" smtClean="0"/>
              <a:t>16</a:t>
            </a:fld>
            <a:endParaRPr lang="en-US"/>
          </a:p>
        </p:txBody>
      </p:sp>
    </p:spTree>
    <p:extLst>
      <p:ext uri="{BB962C8B-B14F-4D97-AF65-F5344CB8AC3E}">
        <p14:creationId xmlns:p14="http://schemas.microsoft.com/office/powerpoint/2010/main" val="1598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This is because query and the ad keyword are typically very short. 2.5 words on average which makes it hard to see if they mean the same thing. Ad creative and landing page are easier because they have more text. And, situations can happen where they may mean the same semantically without much string overlap. Or, they may have overlap without meaning the same. For example, shoes and sneakers have little overlap but mean very much the same, whereas, “virgin river Utah” and “virgin media” have little in common despite the overlap. In our example, this is what happened. </a:t>
            </a:r>
          </a:p>
          <a:p>
            <a:endParaRPr lang="en-US" baseline="0" dirty="0" smtClean="0"/>
          </a:p>
          <a:p>
            <a:r>
              <a:rPr lang="en-US" baseline="0" dirty="0" smtClean="0"/>
              <a:t>Our solution is to use organic search results to get more text which will then enable us to tell if the user query and ad keyword mean the same or not.</a:t>
            </a:r>
          </a:p>
        </p:txBody>
      </p:sp>
      <p:sp>
        <p:nvSpPr>
          <p:cNvPr id="4" name="Slide Number Placeholder 3"/>
          <p:cNvSpPr>
            <a:spLocks noGrp="1"/>
          </p:cNvSpPr>
          <p:nvPr>
            <p:ph type="sldNum" sz="quarter" idx="10"/>
          </p:nvPr>
        </p:nvSpPr>
        <p:spPr/>
        <p:txBody>
          <a:bodyPr/>
          <a:lstStyle/>
          <a:p>
            <a:fld id="{32EF59A0-D704-4C6F-913C-A05FC0A54EA0}" type="slidenum">
              <a:rPr lang="en-US" smtClean="0"/>
              <a:t>17</a:t>
            </a:fld>
            <a:endParaRPr lang="en-US"/>
          </a:p>
        </p:txBody>
      </p:sp>
    </p:spTree>
    <p:extLst>
      <p:ext uri="{BB962C8B-B14F-4D97-AF65-F5344CB8AC3E}">
        <p14:creationId xmlns:p14="http://schemas.microsoft.com/office/powerpoint/2010/main" val="185588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do that then, for our example, we would have something like this. On the left are search results for “virgin river Utah” and on the right are search results for “virgin media”. The left side results show that the user wants to know about “virgin river Utah”. The right side tells us that the advertiser wants users who are looking for the virgin media telecom company. Let’s say we use word unigram overlap to see if the user query and ad keyword mean the same thing.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Previously, we would have computed the word unigram overlap over query and ad keyword resulting in a 50% overlap.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if we compute the same over the titles of the top organic search result, the overlap falls to 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use even richer pieces of text, then things start moving further apart. When we use the text overlap of the search result snippets, we find a very small overlap between query and ad keyword. In the case of virgin river Utah, the text is all about river, Colorado, Utah etc. Whereas in the case of virgin media, the text is all about broadband, </a:t>
            </a:r>
            <a:r>
              <a:rPr lang="en-US" baseline="0" dirty="0" err="1" smtClean="0"/>
              <a:t>tv</a:t>
            </a:r>
            <a:r>
              <a:rPr lang="en-US" baseline="0" dirty="0" smtClean="0"/>
              <a:t> and telephone services. This shows us that this is not the user advertiser wants to attract and this ad is not suitable to the user.</a:t>
            </a:r>
          </a:p>
        </p:txBody>
      </p:sp>
      <p:sp>
        <p:nvSpPr>
          <p:cNvPr id="4" name="Slide Number Placeholder 3"/>
          <p:cNvSpPr>
            <a:spLocks noGrp="1"/>
          </p:cNvSpPr>
          <p:nvPr>
            <p:ph type="sldNum" sz="quarter" idx="10"/>
          </p:nvPr>
        </p:nvSpPr>
        <p:spPr/>
        <p:txBody>
          <a:bodyPr/>
          <a:lstStyle/>
          <a:p>
            <a:fld id="{32EF59A0-D704-4C6F-913C-A05FC0A54EA0}" type="slidenum">
              <a:rPr lang="en-US" smtClean="0"/>
              <a:t>18</a:t>
            </a:fld>
            <a:endParaRPr lang="en-US"/>
          </a:p>
        </p:txBody>
      </p:sp>
    </p:spTree>
    <p:extLst>
      <p:ext uri="{BB962C8B-B14F-4D97-AF65-F5344CB8AC3E}">
        <p14:creationId xmlns:p14="http://schemas.microsoft.com/office/powerpoint/2010/main" val="2831473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improve the relevance ranker we do exactly this. W</a:t>
            </a:r>
            <a:r>
              <a:rPr lang="en-US" dirty="0" smtClean="0"/>
              <a:t>e introduce features which capture</a:t>
            </a:r>
            <a:r>
              <a:rPr lang="en-US" baseline="0" dirty="0" smtClean="0"/>
              <a:t> the overlap between user and advertiser intent. User intent is captured using search results for the user query and advertiser intent is captured using search results for the ad keyword. From this, we compute 75 different features which capture the similarity between the search results for user query and ad keyword. Then, we also compute features which capture how much of an overlap there is between the creative and the search results for ad keyword.</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19</a:t>
            </a:fld>
            <a:endParaRPr lang="en-US"/>
          </a:p>
        </p:txBody>
      </p:sp>
    </p:spTree>
    <p:extLst>
      <p:ext uri="{BB962C8B-B14F-4D97-AF65-F5344CB8AC3E}">
        <p14:creationId xmlns:p14="http://schemas.microsoft.com/office/powerpoint/2010/main" val="85123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Search engines that we use every day return</a:t>
            </a:r>
            <a:r>
              <a:rPr lang="en-US" baseline="0" dirty="0" smtClean="0"/>
              <a:t> a page that looks like this </a:t>
            </a:r>
            <a:r>
              <a:rPr lang="en-US" dirty="0" smtClean="0"/>
              <a:t>in response to a user query.</a:t>
            </a:r>
            <a:r>
              <a:rPr lang="en-US" baseline="0" dirty="0" smtClean="0"/>
              <a:t> The page contains are two types of results. Organic results which are chosen from around the web based purely on their relevance to the user query and sponsored results which are chosen based on their relevance and the price that advertisers are willing to pay to have their ad shown to the user. This form of advertising is called sponsored search. Let’s take a closer look at what’s happening with the </a:t>
            </a:r>
            <a:r>
              <a:rPr lang="en-US" baseline="0" smtClean="0"/>
              <a:t>ads.</a:t>
            </a:r>
            <a:endParaRPr lang="en-US" baseline="0"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2</a:t>
            </a:fld>
            <a:endParaRPr lang="en-US"/>
          </a:p>
        </p:txBody>
      </p:sp>
    </p:spTree>
    <p:extLst>
      <p:ext uri="{BB962C8B-B14F-4D97-AF65-F5344CB8AC3E}">
        <p14:creationId xmlns:p14="http://schemas.microsoft.com/office/powerpoint/2010/main" val="1004405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the features that we think will allow us to improve the relevance ranker, we evaluate how these features actually perform.</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20</a:t>
            </a:fld>
            <a:endParaRPr lang="en-US"/>
          </a:p>
        </p:txBody>
      </p:sp>
    </p:spTree>
    <p:extLst>
      <p:ext uri="{BB962C8B-B14F-4D97-AF65-F5344CB8AC3E}">
        <p14:creationId xmlns:p14="http://schemas.microsoft.com/office/powerpoint/2010/main" val="73889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To measure the impact of the features</a:t>
            </a:r>
            <a:r>
              <a:rPr lang="en-US" baseline="0" dirty="0" smtClean="0"/>
              <a:t> that we introduced we use a hold out validation set. The validation set that we have contains (query, ad) pairs along with human judgements. These human judgements are similar to the judgements in the training set, scored from 1-5 where a (query, ad) pair is given a score of 5 if the ad is very relevant to the corresponding query. </a:t>
            </a:r>
          </a:p>
          <a:p>
            <a:endParaRPr lang="en-US" baseline="0" dirty="0" smtClean="0"/>
          </a:p>
          <a:p>
            <a:r>
              <a:rPr lang="en-US" baseline="0" dirty="0" smtClean="0"/>
              <a:t>From this we compute numerical features, which are then passed to the trained ranker to compute a relevance score for each (query, ad) pair. The relevance scores generated are then compared against the relevance scores given by human judges.</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21</a:t>
            </a:fld>
            <a:endParaRPr lang="en-US"/>
          </a:p>
        </p:txBody>
      </p:sp>
    </p:spTree>
    <p:extLst>
      <p:ext uri="{BB962C8B-B14F-4D97-AF65-F5344CB8AC3E}">
        <p14:creationId xmlns:p14="http://schemas.microsoft.com/office/powerpoint/2010/main" val="124993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measure the performance of the ranker we ask questions like this.</a:t>
            </a:r>
            <a:r>
              <a:rPr lang="en-US" baseline="0" dirty="0" smtClean="0"/>
              <a:t> Did the ranker identify most of the relevant results? This is the recall of the ranker, which is share of relevant ads identified by the ranker as relevant. The other question we ask is: </a:t>
            </a:r>
            <a:r>
              <a:rPr lang="en-US" dirty="0" smtClean="0"/>
              <a:t>How accurately did the ranker identify relevant ads?</a:t>
            </a:r>
            <a:r>
              <a:rPr lang="en-US" baseline="0" dirty="0" smtClean="0"/>
              <a:t> Precision measures the share of all the ads that have been identified by ranker as relevant, that are actually relevant. </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22</a:t>
            </a:fld>
            <a:endParaRPr lang="en-US"/>
          </a:p>
        </p:txBody>
      </p:sp>
    </p:spTree>
    <p:extLst>
      <p:ext uri="{BB962C8B-B14F-4D97-AF65-F5344CB8AC3E}">
        <p14:creationId xmlns:p14="http://schemas.microsoft.com/office/powerpoint/2010/main" val="110204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contex</a:t>
            </a:r>
            <a:r>
              <a:rPr lang="en-US" baseline="0" dirty="0" smtClean="0"/>
              <a:t>t of sponsored search relevance ranking low precision leads to irrelevant ads being shown to users. This leads to bad user experience and wasteful spend for advertisers. </a:t>
            </a:r>
          </a:p>
          <a:p>
            <a:endParaRPr lang="en-US" baseline="0" dirty="0" smtClean="0"/>
          </a:p>
          <a:p>
            <a:r>
              <a:rPr lang="en-US" baseline="0" dirty="0" smtClean="0"/>
              <a:t>A low recall would mean missed chances. Lost revenue opportunities for the search engine and lost targeting chances for advertisers.</a:t>
            </a:r>
            <a:endParaRPr lang="en-US" b="0" dirty="0"/>
          </a:p>
        </p:txBody>
      </p:sp>
      <p:sp>
        <p:nvSpPr>
          <p:cNvPr id="4" name="Slide Number Placeholder 3"/>
          <p:cNvSpPr>
            <a:spLocks noGrp="1"/>
          </p:cNvSpPr>
          <p:nvPr>
            <p:ph type="sldNum" sz="quarter" idx="10"/>
          </p:nvPr>
        </p:nvSpPr>
        <p:spPr/>
        <p:txBody>
          <a:bodyPr/>
          <a:lstStyle/>
          <a:p>
            <a:fld id="{32EF59A0-D704-4C6F-913C-A05FC0A54EA0}" type="slidenum">
              <a:rPr lang="en-US" smtClean="0"/>
              <a:t>23</a:t>
            </a:fld>
            <a:endParaRPr lang="en-US"/>
          </a:p>
        </p:txBody>
      </p:sp>
    </p:spTree>
    <p:extLst>
      <p:ext uri="{BB962C8B-B14F-4D97-AF65-F5344CB8AC3E}">
        <p14:creationId xmlns:p14="http://schemas.microsoft.com/office/powerpoint/2010/main" val="3720215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To evaluate the impact of these</a:t>
            </a:r>
            <a:r>
              <a:rPr lang="en-US" baseline="0" dirty="0" smtClean="0"/>
              <a:t> features on relevance ranker, we use data from a large search engine containing 1.28M labeled query ad pairs of training data, 320k pairs of validation data. The ranker uses several hundred features. </a:t>
            </a:r>
          </a:p>
          <a:p>
            <a:endParaRPr lang="en-US" baseline="0" dirty="0" smtClean="0"/>
          </a:p>
          <a:p>
            <a:r>
              <a:rPr lang="en-US" baseline="0" dirty="0" smtClean="0"/>
              <a:t>We train the new ranker on a </a:t>
            </a:r>
            <a:r>
              <a:rPr lang="en-US" dirty="0" smtClean="0"/>
              <a:t>combination of the features we introduce and existing production system features. </a:t>
            </a:r>
          </a:p>
          <a:p>
            <a:endParaRPr lang="en-US" dirty="0" smtClean="0"/>
          </a:p>
          <a:p>
            <a:r>
              <a:rPr lang="en-US" dirty="0" smtClean="0"/>
              <a:t>We then compare</a:t>
            </a:r>
            <a:r>
              <a:rPr lang="en-US" baseline="0" dirty="0" smtClean="0"/>
              <a:t> the precision-recall curve of the resulting ranker to the current production ranker.</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24</a:t>
            </a:fld>
            <a:endParaRPr lang="en-US"/>
          </a:p>
        </p:txBody>
      </p:sp>
    </p:spTree>
    <p:extLst>
      <p:ext uri="{BB962C8B-B14F-4D97-AF65-F5344CB8AC3E}">
        <p14:creationId xmlns:p14="http://schemas.microsoft.com/office/powerpoint/2010/main" val="290117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I get to</a:t>
            </a:r>
            <a:r>
              <a:rPr lang="en-US" baseline="0" dirty="0" smtClean="0"/>
              <a:t> </a:t>
            </a:r>
            <a:r>
              <a:rPr lang="en-US" dirty="0" smtClean="0"/>
              <a:t>the results, there is one detail</a:t>
            </a:r>
            <a:r>
              <a:rPr lang="en-US" baseline="0" dirty="0" smtClean="0"/>
              <a:t> I need to point out. You may recall there was a stage prior to the relevance stage which actually matched the ad to query. In that stage, query and ad are matched using different match types chosen by advertiser. There are two common match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them is called exact match. If the advertiser chooses this matching type then their ad is matched to the query only if ad keyword and query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other one is called broad match. Where the ad is matched to the user query if ad is just “related” to the query. All the examples of irrelevant ads that we saw fall into the broad match category.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Features that we introduce </a:t>
            </a:r>
            <a:r>
              <a:rPr lang="en-US" dirty="0" smtClean="0"/>
              <a:t>capture similarity between query and ad keyword. So, </a:t>
            </a:r>
            <a:r>
              <a:rPr lang="en-US" baseline="0" dirty="0" smtClean="0"/>
              <a:t>we do not expect to see much gains in the case of (query, ad) pairs matched using exact match. This is because in the case of exact match query and ad keyword are already the same.</a:t>
            </a:r>
            <a:endParaRPr lang="en-US" dirty="0" smtClean="0"/>
          </a:p>
        </p:txBody>
      </p:sp>
      <p:sp>
        <p:nvSpPr>
          <p:cNvPr id="4" name="Slide Number Placeholder 3"/>
          <p:cNvSpPr>
            <a:spLocks noGrp="1"/>
          </p:cNvSpPr>
          <p:nvPr>
            <p:ph type="sldNum" sz="quarter" idx="10"/>
          </p:nvPr>
        </p:nvSpPr>
        <p:spPr/>
        <p:txBody>
          <a:bodyPr/>
          <a:lstStyle/>
          <a:p>
            <a:fld id="{C1A887C4-DDC6-44E7-8470-AB01CA2B4CF2}" type="slidenum">
              <a:rPr lang="en-US" smtClean="0"/>
              <a:t>25</a:t>
            </a:fld>
            <a:endParaRPr lang="en-US"/>
          </a:p>
        </p:txBody>
      </p:sp>
    </p:spTree>
    <p:extLst>
      <p:ext uri="{BB962C8B-B14F-4D97-AF65-F5344CB8AC3E}">
        <p14:creationId xmlns:p14="http://schemas.microsoft.com/office/powerpoint/2010/main" val="2293456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measure the improvement in the ranker by measuring the gains in precision at different recall values</a:t>
            </a:r>
            <a:r>
              <a:rPr lang="en-US" baseline="0" dirty="0" smtClean="0"/>
              <a:t> for (query, ad) pairs matched using exact and broad match. In the case of exact match, we see lower gains which is to be expected. However, in the case of broad match we see tremendous gains. This is because the features we introduced are designed for this scenario. Overall, the new features we introduce lead to a 2.7% improvement in area under the precision-recall curve. As you may recall from the keynote this morning, improvements like these have tremendous business impact.</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26</a:t>
            </a:fld>
            <a:endParaRPr lang="en-US"/>
          </a:p>
        </p:txBody>
      </p:sp>
    </p:spTree>
    <p:extLst>
      <p:ext uri="{BB962C8B-B14F-4D97-AF65-F5344CB8AC3E}">
        <p14:creationId xmlns:p14="http://schemas.microsoft.com/office/powerpoint/2010/main" val="414601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summarize, Mismatched user and advertiser intents leads to errors in sponsored search.</a:t>
            </a:r>
            <a:r>
              <a:rPr lang="en-US" baseline="0" dirty="0" smtClean="0"/>
              <a:t> </a:t>
            </a:r>
            <a:r>
              <a:rPr lang="en-US" dirty="0" smtClean="0"/>
              <a:t>Interpreting advertiser intent using ad keyword improves sponsored search relevance ranker.</a:t>
            </a:r>
            <a:r>
              <a:rPr lang="en-US" baseline="0" dirty="0" smtClean="0"/>
              <a:t> We use the organic search results associated with ad keyword to capture advertiser intent and compute features. The features we introduce lead to a 2.7% improvement in the area-under the precision-recall curve over the production system</a:t>
            </a:r>
            <a:endParaRPr lang="en-US"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27</a:t>
            </a:fld>
            <a:endParaRPr lang="en-US"/>
          </a:p>
        </p:txBody>
      </p:sp>
    </p:spTree>
    <p:extLst>
      <p:ext uri="{BB962C8B-B14F-4D97-AF65-F5344CB8AC3E}">
        <p14:creationId xmlns:p14="http://schemas.microsoft.com/office/powerpoint/2010/main" val="217913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a:t>
            </a:r>
            <a:r>
              <a:rPr lang="en-US" baseline="0" dirty="0" smtClean="0"/>
              <a:t> my advisor from UCSD and my collaborators at Microsoft and Microsoft research for their help with this work. Thank you, I would be happy to answer any questions.</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28</a:t>
            </a:fld>
            <a:endParaRPr lang="en-US"/>
          </a:p>
        </p:txBody>
      </p:sp>
    </p:spTree>
    <p:extLst>
      <p:ext uri="{BB962C8B-B14F-4D97-AF65-F5344CB8AC3E}">
        <p14:creationId xmlns:p14="http://schemas.microsoft.com/office/powerpoint/2010/main" val="259184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a:t>
            </a:r>
            <a:r>
              <a:rPr lang="en-US" baseline="0" dirty="0" smtClean="0"/>
              <a:t> no. Because the goals of organic and ad results are different. Organic results have to be exactly what the user is searching for. However, ads can be anything that’s related to what the user is searching for. For example, if the user query is “prom dresses”, an ad for Limousine service which targets “prom dresses” is a great ad. However, it would make for a poor organic result. </a:t>
            </a:r>
          </a:p>
          <a:p>
            <a:endParaRPr lang="en-US" baseline="0" dirty="0" smtClean="0"/>
          </a:p>
          <a:p>
            <a:r>
              <a:rPr lang="en-US" baseline="0" dirty="0" smtClean="0"/>
              <a:t>What this example shows us is that ad keywords allow an advertiser to tell the search engine the type of users they want to attract. We can actually use this information to see if current user is the user advertiser wants to attract or not. So, if we interpret the ad keyword well, then we should be able to tell if this user is desirable to the advertiser.</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31</a:t>
            </a:fld>
            <a:endParaRPr lang="en-US"/>
          </a:p>
        </p:txBody>
      </p:sp>
    </p:spTree>
    <p:extLst>
      <p:ext uri="{BB962C8B-B14F-4D97-AF65-F5344CB8AC3E}">
        <p14:creationId xmlns:p14="http://schemas.microsoft.com/office/powerpoint/2010/main" val="294179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The user searched for “shoes”, which is the query here. The search engine now wants to find ads which would be suitable to this user.</a:t>
            </a:r>
          </a:p>
          <a:p>
            <a:endParaRPr lang="en-US" baseline="0" dirty="0" smtClean="0"/>
          </a:p>
          <a:p>
            <a:r>
              <a:rPr lang="en-US" baseline="0" dirty="0" smtClean="0"/>
              <a:t>It finds an ad by </a:t>
            </a:r>
            <a:r>
              <a:rPr lang="en-US" baseline="0" dirty="0" err="1" smtClean="0"/>
              <a:t>JustFab</a:t>
            </a:r>
            <a:r>
              <a:rPr lang="en-US" baseline="0" dirty="0" smtClean="0"/>
              <a:t> which the advertiser has targeted towards “women’s shoes”. The words that the advertiser chooses to target are called ad keywords and they represent the users the advertiser wants to attract. The search engine decided to show this ad because it is relevant to what the user is searching for and </a:t>
            </a:r>
            <a:r>
              <a:rPr lang="en-US" baseline="0" dirty="0" err="1" smtClean="0"/>
              <a:t>JustFab</a:t>
            </a:r>
            <a:r>
              <a:rPr lang="en-US" baseline="0" dirty="0" smtClean="0"/>
              <a:t> is willing to pay the search engine to have their ad shown to the user. This is great for advertisers because they can show their ads knowing what the user is looking for. And it’s also good for users because they find that the ads are also relevant to what they are searching for and therefore less intrusive than conventional ads.</a:t>
            </a:r>
          </a:p>
        </p:txBody>
      </p:sp>
      <p:sp>
        <p:nvSpPr>
          <p:cNvPr id="4" name="Slide Number Placeholder 3"/>
          <p:cNvSpPr>
            <a:spLocks noGrp="1"/>
          </p:cNvSpPr>
          <p:nvPr>
            <p:ph type="sldNum" sz="quarter" idx="10"/>
          </p:nvPr>
        </p:nvSpPr>
        <p:spPr/>
        <p:txBody>
          <a:bodyPr/>
          <a:lstStyle/>
          <a:p>
            <a:fld id="{32EF59A0-D704-4C6F-913C-A05FC0A54EA0}" type="slidenum">
              <a:rPr lang="en-US" smtClean="0"/>
              <a:t>3</a:t>
            </a:fld>
            <a:endParaRPr lang="en-US"/>
          </a:p>
        </p:txBody>
      </p:sp>
    </p:spTree>
    <p:extLst>
      <p:ext uri="{BB962C8B-B14F-4D97-AF65-F5344CB8AC3E}">
        <p14:creationId xmlns:p14="http://schemas.microsoft.com/office/powerpoint/2010/main" val="339918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It is no surprise</a:t>
            </a:r>
            <a:r>
              <a:rPr lang="en-US" baseline="0" dirty="0" smtClean="0"/>
              <a:t> then that sponsored search revenues have grown rapidly over the last decade.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sponsored search does not always work that well. Search engines do show irrelevant ads to users</a:t>
            </a:r>
          </a:p>
        </p:txBody>
      </p:sp>
      <p:sp>
        <p:nvSpPr>
          <p:cNvPr id="4" name="Slide Number Placeholder 3"/>
          <p:cNvSpPr>
            <a:spLocks noGrp="1"/>
          </p:cNvSpPr>
          <p:nvPr>
            <p:ph type="sldNum" sz="quarter" idx="10"/>
          </p:nvPr>
        </p:nvSpPr>
        <p:spPr/>
        <p:txBody>
          <a:bodyPr/>
          <a:lstStyle/>
          <a:p>
            <a:fld id="{32EF59A0-D704-4C6F-913C-A05FC0A54EA0}" type="slidenum">
              <a:rPr lang="en-US" smtClean="0"/>
              <a:t>4</a:t>
            </a:fld>
            <a:endParaRPr lang="en-US"/>
          </a:p>
        </p:txBody>
      </p:sp>
    </p:spTree>
    <p:extLst>
      <p:ext uri="{BB962C8B-B14F-4D97-AF65-F5344CB8AC3E}">
        <p14:creationId xmlns:p14="http://schemas.microsoft.com/office/powerpoint/2010/main" val="155670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Let’s look at a few examples. </a:t>
            </a:r>
          </a:p>
          <a:p>
            <a:r>
              <a:rPr lang="en-US" baseline="0" dirty="0" smtClean="0"/>
              <a:t>The user intends to find today’s date in japan .</a:t>
            </a:r>
          </a:p>
          <a:p>
            <a:r>
              <a:rPr lang="en-US" baseline="0" dirty="0" smtClean="0"/>
              <a:t>The advertiser intends to advertise a Japanese dating website and wants to attract users who are searching for a date in Japan. But, the search engine mismatched user and advertiser intent and showed an irrelevant ad. The user clearly got more than what she was searching for. Note that here the ad keyword is not present anywhere in the ad itself. It is a way for the advertiser to choose which users to target without having to show those keywords to the user.</a:t>
            </a:r>
          </a:p>
        </p:txBody>
      </p:sp>
      <p:sp>
        <p:nvSpPr>
          <p:cNvPr id="4" name="Slide Number Placeholder 3"/>
          <p:cNvSpPr>
            <a:spLocks noGrp="1"/>
          </p:cNvSpPr>
          <p:nvPr>
            <p:ph type="sldNum" sz="quarter" idx="10"/>
          </p:nvPr>
        </p:nvSpPr>
        <p:spPr/>
        <p:txBody>
          <a:bodyPr/>
          <a:lstStyle/>
          <a:p>
            <a:fld id="{32EF59A0-D704-4C6F-913C-A05FC0A54EA0}" type="slidenum">
              <a:rPr lang="en-US" smtClean="0"/>
              <a:t>5</a:t>
            </a:fld>
            <a:endParaRPr lang="en-US"/>
          </a:p>
        </p:txBody>
      </p:sp>
    </p:spTree>
    <p:extLst>
      <p:ext uri="{BB962C8B-B14F-4D97-AF65-F5344CB8AC3E}">
        <p14:creationId xmlns:p14="http://schemas.microsoft.com/office/powerpoint/2010/main" val="295021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this</a:t>
            </a:r>
            <a:r>
              <a:rPr lang="en-US" baseline="0" dirty="0" smtClean="0"/>
              <a:t> second example, </a:t>
            </a:r>
            <a:r>
              <a:rPr lang="en-US" dirty="0" smtClean="0"/>
              <a:t>the user intends</a:t>
            </a:r>
            <a:r>
              <a:rPr lang="en-US" baseline="0" dirty="0" smtClean="0"/>
              <a:t> to find information about virgin river Utah which is a river in the united states. The advertiser intends to attract users who are searching for “virgin media”. So, they target the ad keyword “virgin media”. But, the search engine again mismatched user and advertiser intent and showed an irrelevant ad to the user. </a:t>
            </a:r>
          </a:p>
          <a:p>
            <a:endParaRPr lang="en-US" baseline="0" dirty="0" smtClean="0"/>
          </a:p>
          <a:p>
            <a:r>
              <a:rPr lang="en-US" baseline="0" dirty="0" smtClean="0"/>
              <a:t>Part of the reason why this happens is because when the advertiser chose the keywords they would like to target they tell the search engine to show their ad whenever relevant. Now, when the search engine is trying to find ads to be shown to this user, it thinks an ad for “virgin media” is suitable. And it is not hard to see why that would happen. There is textual similarity between the user query and content of the ad itself, which is highlighted. There is textual similarity between the user query and ad keyword making the search engine think that this is the user advertiser wants to attract. So, the search engine did a poor job of matching what the user wants and who the advertiser wants to target because it is a hard thing to do.</a:t>
            </a:r>
          </a:p>
        </p:txBody>
      </p:sp>
      <p:sp>
        <p:nvSpPr>
          <p:cNvPr id="4" name="Slide Number Placeholder 3"/>
          <p:cNvSpPr>
            <a:spLocks noGrp="1"/>
          </p:cNvSpPr>
          <p:nvPr>
            <p:ph type="sldNum" sz="quarter" idx="10"/>
          </p:nvPr>
        </p:nvSpPr>
        <p:spPr/>
        <p:txBody>
          <a:bodyPr/>
          <a:lstStyle/>
          <a:p>
            <a:fld id="{32EF59A0-D704-4C6F-913C-A05FC0A54EA0}" type="slidenum">
              <a:rPr lang="en-US" smtClean="0"/>
              <a:t>6</a:t>
            </a:fld>
            <a:endParaRPr lang="en-US"/>
          </a:p>
        </p:txBody>
      </p:sp>
    </p:spTree>
    <p:extLst>
      <p:ext uri="{BB962C8B-B14F-4D97-AF65-F5344CB8AC3E}">
        <p14:creationId xmlns:p14="http://schemas.microsoft.com/office/powerpoint/2010/main" val="151224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But if we look closely at the organic results, the search engine did a good job identifying organic results that are suitable for the user. So, the search engine has clearly figured out what the user wants. It did a poor job of understanding who the advertiser wants to target.</a:t>
            </a:r>
          </a:p>
          <a:p>
            <a:endParaRPr lang="en-US" baseline="0" dirty="0" smtClean="0"/>
          </a:p>
          <a:p>
            <a:r>
              <a:rPr lang="en-US" baseline="0" dirty="0" smtClean="0"/>
              <a:t>Since the search engine is good at getting organic results for a query, our idea is to use organic results for the ad keyword to understand what the advertiser wants to target.</a:t>
            </a:r>
          </a:p>
        </p:txBody>
      </p:sp>
      <p:sp>
        <p:nvSpPr>
          <p:cNvPr id="4" name="Slide Number Placeholder 3"/>
          <p:cNvSpPr>
            <a:spLocks noGrp="1"/>
          </p:cNvSpPr>
          <p:nvPr>
            <p:ph type="sldNum" sz="quarter" idx="10"/>
          </p:nvPr>
        </p:nvSpPr>
        <p:spPr/>
        <p:txBody>
          <a:bodyPr/>
          <a:lstStyle/>
          <a:p>
            <a:fld id="{32EF59A0-D704-4C6F-913C-A05FC0A54EA0}" type="slidenum">
              <a:rPr lang="en-US" smtClean="0"/>
              <a:t>7</a:t>
            </a:fld>
            <a:endParaRPr lang="en-US"/>
          </a:p>
        </p:txBody>
      </p:sp>
    </p:spTree>
    <p:extLst>
      <p:ext uri="{BB962C8B-B14F-4D97-AF65-F5344CB8AC3E}">
        <p14:creationId xmlns:p14="http://schemas.microsoft.com/office/powerpoint/2010/main" val="94974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do that then, for our example, we would have something like this. On the left are search results for “virgin river Utah” and on the right are search results for “virgin media”. The left side results show that the user wants to know about “virgin river Utah”. The right side tells us that the advertiser wants to attract users who are looking for the virgin media telecom company. Once we have this, we can tell if the ad is targeted towards this user or not.</a:t>
            </a:r>
          </a:p>
        </p:txBody>
      </p:sp>
      <p:sp>
        <p:nvSpPr>
          <p:cNvPr id="4" name="Slide Number Placeholder 3"/>
          <p:cNvSpPr>
            <a:spLocks noGrp="1"/>
          </p:cNvSpPr>
          <p:nvPr>
            <p:ph type="sldNum" sz="quarter" idx="10"/>
          </p:nvPr>
        </p:nvSpPr>
        <p:spPr/>
        <p:txBody>
          <a:bodyPr/>
          <a:lstStyle/>
          <a:p>
            <a:fld id="{32EF59A0-D704-4C6F-913C-A05FC0A54EA0}" type="slidenum">
              <a:rPr lang="en-US" smtClean="0"/>
              <a:t>8</a:t>
            </a:fld>
            <a:endParaRPr lang="en-US"/>
          </a:p>
        </p:txBody>
      </p:sp>
    </p:spTree>
    <p:extLst>
      <p:ext uri="{BB962C8B-B14F-4D97-AF65-F5344CB8AC3E}">
        <p14:creationId xmlns:p14="http://schemas.microsoft.com/office/powerpoint/2010/main" val="174927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we have so far is a search engine that is mismatching user and advertiser intent. </a:t>
            </a:r>
          </a:p>
          <a:p>
            <a:endParaRPr lang="en-US" baseline="0" dirty="0" smtClean="0"/>
          </a:p>
          <a:p>
            <a:r>
              <a:rPr lang="en-US" baseline="0" dirty="0" smtClean="0"/>
              <a:t>But, the search engine is generating accurate organic results. So, it understands what the user wants. </a:t>
            </a:r>
          </a:p>
          <a:p>
            <a:endParaRPr lang="en-US" baseline="0" dirty="0" smtClean="0"/>
          </a:p>
          <a:p>
            <a:r>
              <a:rPr lang="en-US" baseline="0" dirty="0" smtClean="0"/>
              <a:t>And, advertisers are telling the search engine what they want to target using the ad keywords. To show ads to the right users, we should fully examine what the advertiser intent is when they target particular ad keywords. In particular, we can use organic results of the ad keyword itself to interpret advertiser intent.</a:t>
            </a:r>
            <a:endParaRPr lang="en-US" dirty="0"/>
          </a:p>
        </p:txBody>
      </p:sp>
      <p:sp>
        <p:nvSpPr>
          <p:cNvPr id="4" name="Slide Number Placeholder 3"/>
          <p:cNvSpPr>
            <a:spLocks noGrp="1"/>
          </p:cNvSpPr>
          <p:nvPr>
            <p:ph type="sldNum" sz="quarter" idx="10"/>
          </p:nvPr>
        </p:nvSpPr>
        <p:spPr/>
        <p:txBody>
          <a:bodyPr/>
          <a:lstStyle/>
          <a:p>
            <a:fld id="{C1A887C4-DDC6-44E7-8470-AB01CA2B4CF2}" type="slidenum">
              <a:rPr lang="en-US" smtClean="0"/>
              <a:t>9</a:t>
            </a:fld>
            <a:endParaRPr lang="en-US"/>
          </a:p>
        </p:txBody>
      </p:sp>
    </p:spTree>
    <p:extLst>
      <p:ext uri="{BB962C8B-B14F-4D97-AF65-F5344CB8AC3E}">
        <p14:creationId xmlns:p14="http://schemas.microsoft.com/office/powerpoint/2010/main" val="337464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118893"/>
            <a:ext cx="10058400" cy="2257142"/>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3506543"/>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600"/>
            </a:lvl1pPr>
          </a:lstStyle>
          <a:p>
            <a:fld id="{7B4A90CB-984E-4FFD-8113-82EF5CADB36B}" type="datetime1">
              <a:rPr lang="en-US" smtClean="0"/>
              <a:pPr/>
              <a:t>8/11/2015</a:t>
            </a:fld>
            <a:endParaRPr lang="en-US"/>
          </a:p>
        </p:txBody>
      </p:sp>
      <p:sp>
        <p:nvSpPr>
          <p:cNvPr id="5" name="Footer Placeholder 4"/>
          <p:cNvSpPr>
            <a:spLocks noGrp="1"/>
          </p:cNvSpPr>
          <p:nvPr>
            <p:ph type="ftr" sz="quarter" idx="11"/>
          </p:nvPr>
        </p:nvSpPr>
        <p:spPr/>
        <p:txBody>
          <a:bodyPr/>
          <a:lstStyle>
            <a:lvl1pPr>
              <a:defRPr sz="1600"/>
            </a:lvl1pPr>
          </a:lstStyle>
          <a:p>
            <a:endParaRPr lang="en-US"/>
          </a:p>
        </p:txBody>
      </p:sp>
      <p:sp>
        <p:nvSpPr>
          <p:cNvPr id="6" name="Slide Number Placeholder 5"/>
          <p:cNvSpPr>
            <a:spLocks noGrp="1"/>
          </p:cNvSpPr>
          <p:nvPr>
            <p:ph type="sldNum" sz="quarter" idx="12"/>
          </p:nvPr>
        </p:nvSpPr>
        <p:spPr/>
        <p:txBody>
          <a:bodyPr/>
          <a:lstStyle>
            <a:lvl1pPr>
              <a:defRPr sz="1600"/>
            </a:lvl1pPr>
          </a:lstStyle>
          <a:p>
            <a:fld id="{31726B3F-FA40-49B8-8DEC-A58EB67FB802}" type="slidenum">
              <a:rPr lang="en-US" smtClean="0"/>
              <a:pPr/>
              <a:t>‹#›</a:t>
            </a:fld>
            <a:endParaRPr lang="en-US"/>
          </a:p>
        </p:txBody>
      </p:sp>
      <p:cxnSp>
        <p:nvCxnSpPr>
          <p:cNvPr id="9" name="Straight Connector 8"/>
          <p:cNvCxnSpPr/>
          <p:nvPr/>
        </p:nvCxnSpPr>
        <p:spPr>
          <a:xfrm>
            <a:off x="1207659" y="339432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8466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5C553-993A-4EFE-8BA4-E7AACEEE5882}" type="datetime1">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42422821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157B3-96E1-4197-9535-BFEFD646BB47}" type="datetime1">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27906075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3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vl1pPr>
            <a:lvl2pPr marL="457200">
              <a:lnSpc>
                <a:spcPct val="150000"/>
              </a:lnSpc>
              <a:defRPr sz="2400"/>
            </a:lvl2pPr>
            <a:lvl3pPr marL="914400">
              <a:lnSpc>
                <a:spcPct val="150000"/>
              </a:lnSpc>
              <a:defRPr sz="2200"/>
            </a:lvl3pPr>
            <a:lvl4pPr marL="1371600">
              <a:lnSpc>
                <a:spcPct val="150000"/>
              </a:lnSpc>
              <a:defRPr sz="2000"/>
            </a:lvl4pPr>
            <a:lvl5pPr marL="1828800">
              <a:lnSpc>
                <a:spcPct val="15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600"/>
            </a:lvl1pPr>
          </a:lstStyle>
          <a:p>
            <a:fld id="{A303A03E-6B92-4BA3-8090-5DA8CEDC8237}" type="datetime1">
              <a:rPr lang="en-US" smtClean="0"/>
              <a:pPr/>
              <a:t>8/11/2015</a:t>
            </a:fld>
            <a:endParaRPr lang="en-US"/>
          </a:p>
        </p:txBody>
      </p:sp>
      <p:sp>
        <p:nvSpPr>
          <p:cNvPr id="5" name="Footer Placeholder 4"/>
          <p:cNvSpPr>
            <a:spLocks noGrp="1"/>
          </p:cNvSpPr>
          <p:nvPr>
            <p:ph type="ftr" sz="quarter" idx="11"/>
          </p:nvPr>
        </p:nvSpPr>
        <p:spPr/>
        <p:txBody>
          <a:bodyPr/>
          <a:lstStyle>
            <a:lvl1pPr>
              <a:defRPr sz="1600"/>
            </a:lvl1pPr>
          </a:lstStyle>
          <a:p>
            <a:endParaRPr lang="en-US" dirty="0"/>
          </a:p>
        </p:txBody>
      </p:sp>
      <p:sp>
        <p:nvSpPr>
          <p:cNvPr id="6" name="Slide Number Placeholder 5"/>
          <p:cNvSpPr>
            <a:spLocks noGrp="1"/>
          </p:cNvSpPr>
          <p:nvPr>
            <p:ph type="sldNum" sz="quarter" idx="12"/>
          </p:nvPr>
        </p:nvSpPr>
        <p:spPr/>
        <p:txBody>
          <a:bodyPr/>
          <a:lstStyle>
            <a:lvl1pPr>
              <a:defRPr sz="1600"/>
            </a:lvl1pPr>
          </a:lstStyle>
          <a:p>
            <a:fld id="{31726B3F-FA40-49B8-8DEC-A58EB67FB802}" type="slidenum">
              <a:rPr lang="en-US" smtClean="0"/>
              <a:pPr/>
              <a:t>‹#›</a:t>
            </a:fld>
            <a:endParaRPr lang="en-US"/>
          </a:p>
        </p:txBody>
      </p:sp>
    </p:spTree>
    <p:extLst>
      <p:ext uri="{BB962C8B-B14F-4D97-AF65-F5344CB8AC3E}">
        <p14:creationId xmlns:p14="http://schemas.microsoft.com/office/powerpoint/2010/main" val="2209376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22D4A-25A0-4D71-902C-124F271F0F46}" type="datetime1">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6B3F-FA40-49B8-8DEC-A58EB67FB80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140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29557-FA92-42B8-BFC5-41FE4E4066E2}" type="datetime1">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2090079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410037-CE8A-47C8-92C4-8791CF1DD28F}" type="datetime1">
              <a:rPr lang="en-US" smtClean="0"/>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5297689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F50C8F-42D8-4A1D-8D9C-645671256CE2}" type="datetime1">
              <a:rPr lang="en-US" smtClean="0"/>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803591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CA5FC0-CCAE-40AE-AD12-C4100D2A44D0}" type="datetime1">
              <a:rPr lang="en-US" smtClean="0"/>
              <a:t>8/11/2015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18549550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17A5F9D3-863F-49B3-9EB3-A1DC382D22F1}" type="datetime1">
              <a:rPr lang="en-US" smtClean="0"/>
              <a:t>8/11/2015</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726B3F-FA40-49B8-8DEC-A58EB67FB802}" type="slidenum">
              <a:rPr lang="en-US" smtClean="0"/>
              <a:t>‹#›</a:t>
            </a:fld>
            <a:endParaRPr lang="en-US"/>
          </a:p>
        </p:txBody>
      </p:sp>
    </p:spTree>
    <p:extLst>
      <p:ext uri="{BB962C8B-B14F-4D97-AF65-F5344CB8AC3E}">
        <p14:creationId xmlns:p14="http://schemas.microsoft.com/office/powerpoint/2010/main" val="16701706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C4207-01DB-4EEB-A56F-457B7A1733E6}" type="datetime1">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26B3F-FA40-49B8-8DEC-A58EB67FB802}" type="slidenum">
              <a:rPr lang="en-US" smtClean="0"/>
              <a:t>‹#›</a:t>
            </a:fld>
            <a:endParaRPr lang="en-US"/>
          </a:p>
        </p:txBody>
      </p:sp>
    </p:spTree>
    <p:extLst>
      <p:ext uri="{BB962C8B-B14F-4D97-AF65-F5344CB8AC3E}">
        <p14:creationId xmlns:p14="http://schemas.microsoft.com/office/powerpoint/2010/main" val="6872327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31747"/>
            <a:ext cx="10058400" cy="8817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013542"/>
            <a:ext cx="10058400" cy="4700694"/>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1600">
                <a:solidFill>
                  <a:srgbClr val="FFFFFF"/>
                </a:solidFill>
              </a:defRPr>
            </a:lvl1pPr>
          </a:lstStyle>
          <a:p>
            <a:fld id="{E88A0B76-A3F3-4F4F-8F31-BB60A3F32D4C}" type="datetime1">
              <a:rPr lang="en-US" smtClean="0"/>
              <a:pPr/>
              <a:t>8/11/2015</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16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600">
                <a:solidFill>
                  <a:srgbClr val="FFFFFF"/>
                </a:solidFill>
              </a:defRPr>
            </a:lvl1pPr>
          </a:lstStyle>
          <a:p>
            <a:fld id="{31726B3F-FA40-49B8-8DEC-A58EB67FB802}" type="slidenum">
              <a:rPr lang="en-US" smtClean="0"/>
              <a:pPr/>
              <a:t>‹#›</a:t>
            </a:fld>
            <a:endParaRPr lang="en-US"/>
          </a:p>
        </p:txBody>
      </p:sp>
      <p:cxnSp>
        <p:nvCxnSpPr>
          <p:cNvPr id="10" name="Straight Connector 9"/>
          <p:cNvCxnSpPr/>
          <p:nvPr/>
        </p:nvCxnSpPr>
        <p:spPr>
          <a:xfrm>
            <a:off x="1193532" y="101354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920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685800" rtl="0" eaLnBrk="1" latinLnBrk="0" hangingPunct="1">
        <a:lnSpc>
          <a:spcPct val="85000"/>
        </a:lnSpc>
        <a:spcBef>
          <a:spcPct val="0"/>
        </a:spcBef>
        <a:buNone/>
        <a:defRPr sz="2850" kern="1200" spc="-38" baseline="0">
          <a:solidFill>
            <a:schemeClr val="tx1">
              <a:lumMod val="75000"/>
              <a:lumOff val="25000"/>
            </a:schemeClr>
          </a:solidFill>
          <a:latin typeface="+mj-lt"/>
          <a:ea typeface="+mj-ea"/>
          <a:cs typeface="+mj-cs"/>
        </a:defRPr>
      </a:lvl1pPr>
    </p:titleStyle>
    <p:bodyStyle>
      <a:lvl1pPr marL="169069" indent="-169069" algn="l" defTabSz="685800" rtl="0" eaLnBrk="1" latinLnBrk="0" hangingPunct="1">
        <a:lnSpc>
          <a:spcPct val="90000"/>
        </a:lnSpc>
        <a:spcBef>
          <a:spcPts val="900"/>
        </a:spcBef>
        <a:spcAft>
          <a:spcPts val="150"/>
        </a:spcAft>
        <a:buClr>
          <a:schemeClr val="accent1"/>
        </a:buClr>
        <a:buSzPct val="100000"/>
        <a:buFont typeface="Wingdings" panose="05000000000000000000" pitchFamily="2" charset="2"/>
        <a:buChar char="§"/>
        <a:defRPr sz="165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5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2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600" dirty="0"/>
              <a:t>Interpreting Advertiser Intent in Sponsored Search</a:t>
            </a:r>
          </a:p>
        </p:txBody>
      </p:sp>
      <p:sp>
        <p:nvSpPr>
          <p:cNvPr id="3" name="Subtitle 2"/>
          <p:cNvSpPr>
            <a:spLocks noGrp="1"/>
          </p:cNvSpPr>
          <p:nvPr>
            <p:ph type="subTitle" idx="1"/>
          </p:nvPr>
        </p:nvSpPr>
        <p:spPr/>
        <p:txBody>
          <a:bodyPr>
            <a:normAutofit/>
          </a:bodyPr>
          <a:lstStyle/>
          <a:p>
            <a:r>
              <a:rPr lang="en-US" sz="2600" dirty="0" smtClean="0"/>
              <a:t>Bhanu C Vattikonda, Santhosh </a:t>
            </a:r>
            <a:r>
              <a:rPr lang="en-US" sz="2600" dirty="0" err="1" smtClean="0"/>
              <a:t>kodipaka</a:t>
            </a:r>
            <a:r>
              <a:rPr lang="en-US" sz="2600" dirty="0" smtClean="0"/>
              <a:t>, </a:t>
            </a:r>
            <a:r>
              <a:rPr lang="en-US" sz="2600" dirty="0" err="1" smtClean="0"/>
              <a:t>hongyan</a:t>
            </a:r>
            <a:r>
              <a:rPr lang="en-US" sz="2600" dirty="0" smtClean="0"/>
              <a:t> </a:t>
            </a:r>
            <a:r>
              <a:rPr lang="en-US" sz="2600" dirty="0" err="1" smtClean="0"/>
              <a:t>zhou</a:t>
            </a:r>
            <a:r>
              <a:rPr lang="en-US" sz="2600" dirty="0" smtClean="0"/>
              <a:t>, </a:t>
            </a:r>
            <a:r>
              <a:rPr lang="en-US" sz="2600" dirty="0" err="1" smtClean="0"/>
              <a:t>vacha</a:t>
            </a:r>
            <a:r>
              <a:rPr lang="en-US" sz="2600" dirty="0" smtClean="0"/>
              <a:t> </a:t>
            </a:r>
            <a:r>
              <a:rPr lang="en-US" sz="2600" dirty="0" err="1" smtClean="0"/>
              <a:t>dave</a:t>
            </a:r>
            <a:r>
              <a:rPr lang="en-US" sz="2600" dirty="0" smtClean="0"/>
              <a:t>, </a:t>
            </a:r>
            <a:r>
              <a:rPr lang="en-US" sz="2600" dirty="0" err="1" smtClean="0"/>
              <a:t>saikat</a:t>
            </a:r>
            <a:r>
              <a:rPr lang="en-US" sz="2600" dirty="0" smtClean="0"/>
              <a:t> </a:t>
            </a:r>
            <a:r>
              <a:rPr lang="en-US" sz="2600" dirty="0" err="1" smtClean="0"/>
              <a:t>guha</a:t>
            </a:r>
            <a:r>
              <a:rPr lang="en-US" sz="2600" dirty="0" smtClean="0"/>
              <a:t>, </a:t>
            </a:r>
            <a:r>
              <a:rPr lang="en-US" sz="2600" dirty="0" err="1" smtClean="0"/>
              <a:t>alex</a:t>
            </a:r>
            <a:r>
              <a:rPr lang="en-US" sz="2600" dirty="0" smtClean="0"/>
              <a:t> c </a:t>
            </a:r>
            <a:r>
              <a:rPr lang="en-US" sz="2600" dirty="0" err="1" smtClean="0"/>
              <a:t>snoeren</a:t>
            </a:r>
            <a:endParaRPr lang="en-US" sz="2600" dirty="0"/>
          </a:p>
        </p:txBody>
      </p:sp>
      <p:sp>
        <p:nvSpPr>
          <p:cNvPr id="4" name="Slide Number Placeholder 3"/>
          <p:cNvSpPr>
            <a:spLocks noGrp="1"/>
          </p:cNvSpPr>
          <p:nvPr>
            <p:ph type="sldNum" sz="quarter" idx="12"/>
          </p:nvPr>
        </p:nvSpPr>
        <p:spPr/>
        <p:txBody>
          <a:bodyPr/>
          <a:lstStyle/>
          <a:p>
            <a:fld id="{31726B3F-FA40-49B8-8DEC-A58EB67FB802}" type="slidenum">
              <a:rPr lang="en-US" smtClean="0"/>
              <a:t>1</a:t>
            </a:fld>
            <a:endParaRPr lang="en-US"/>
          </a:p>
        </p:txBody>
      </p:sp>
      <p:pic>
        <p:nvPicPr>
          <p:cNvPr id="1026" name="Picture 2" descr="http://www.sysnet.ucsd.edu/~voelker/pubcom/logo/CSELogo_4C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4" y="4894975"/>
            <a:ext cx="3200400" cy="1177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search.microsoft.com/a/i/c/segoe_ms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081" y="5301266"/>
            <a:ext cx="3200400" cy="365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9195" t="25344" r="8987" b="34068"/>
          <a:stretch/>
        </p:blipFill>
        <p:spPr>
          <a:xfrm>
            <a:off x="4469822" y="5037278"/>
            <a:ext cx="3200400" cy="893041"/>
          </a:xfrm>
          <a:prstGeom prst="rect">
            <a:avLst/>
          </a:prstGeom>
        </p:spPr>
      </p:pic>
    </p:spTree>
    <p:extLst>
      <p:ext uri="{BB962C8B-B14F-4D97-AF65-F5344CB8AC3E}">
        <p14:creationId xmlns:p14="http://schemas.microsoft.com/office/powerpoint/2010/main" val="406517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in Sponsored Search</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t>10</a:t>
            </a:fld>
            <a:endParaRPr lang="en-US"/>
          </a:p>
        </p:txBody>
      </p:sp>
    </p:spTree>
    <p:extLst>
      <p:ext uri="{BB962C8B-B14F-4D97-AF65-F5344CB8AC3E}">
        <p14:creationId xmlns:p14="http://schemas.microsoft.com/office/powerpoint/2010/main" val="36884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selection pipeline</a:t>
            </a:r>
            <a:endParaRPr lang="en-US" dirty="0"/>
          </a:p>
        </p:txBody>
      </p:sp>
      <p:sp>
        <p:nvSpPr>
          <p:cNvPr id="3" name="Can 2"/>
          <p:cNvSpPr/>
          <p:nvPr/>
        </p:nvSpPr>
        <p:spPr>
          <a:xfrm>
            <a:off x="3269974" y="1322489"/>
            <a:ext cx="1328074" cy="10280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 </a:t>
            </a:r>
            <a:r>
              <a:rPr lang="en-US" dirty="0" smtClean="0"/>
              <a:t>Corpus</a:t>
            </a:r>
          </a:p>
          <a:p>
            <a:pPr algn="ctr"/>
            <a:r>
              <a:rPr lang="en-US" dirty="0" smtClean="0"/>
              <a:t>(M’s of ads)</a:t>
            </a:r>
            <a:endParaRPr lang="en-US" dirty="0"/>
          </a:p>
        </p:txBody>
      </p:sp>
      <p:sp>
        <p:nvSpPr>
          <p:cNvPr id="4" name="TextBox 3"/>
          <p:cNvSpPr txBox="1"/>
          <p:nvPr/>
        </p:nvSpPr>
        <p:spPr>
          <a:xfrm>
            <a:off x="1494119" y="2945328"/>
            <a:ext cx="827150" cy="707886"/>
          </a:xfrm>
          <a:prstGeom prst="rect">
            <a:avLst/>
          </a:prstGeom>
          <a:noFill/>
        </p:spPr>
        <p:txBody>
          <a:bodyPr wrap="none" rtlCol="0">
            <a:spAutoFit/>
          </a:bodyPr>
          <a:lstStyle/>
          <a:p>
            <a:pPr algn="ctr"/>
            <a:r>
              <a:rPr lang="en-US" sz="2000" dirty="0"/>
              <a:t>User</a:t>
            </a:r>
          </a:p>
          <a:p>
            <a:pPr algn="ctr"/>
            <a:r>
              <a:rPr lang="en-US" sz="2000" dirty="0"/>
              <a:t>Query</a:t>
            </a:r>
          </a:p>
        </p:txBody>
      </p:sp>
      <p:sp>
        <p:nvSpPr>
          <p:cNvPr id="6" name="Down Arrow 5"/>
          <p:cNvSpPr/>
          <p:nvPr/>
        </p:nvSpPr>
        <p:spPr>
          <a:xfrm>
            <a:off x="3766726" y="2350534"/>
            <a:ext cx="334211" cy="33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58597" y="2980201"/>
            <a:ext cx="28473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92180" y="3796000"/>
            <a:ext cx="255819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Quick </a:t>
            </a:r>
            <a:r>
              <a:rPr lang="en-US" sz="2000" dirty="0"/>
              <a:t>look up </a:t>
            </a:r>
          </a:p>
          <a:p>
            <a:pPr marL="285750" indent="-285750">
              <a:buFont typeface="Arial" panose="020B0604020202020204" pitchFamily="34" charset="0"/>
              <a:buChar char="•"/>
            </a:pPr>
            <a:r>
              <a:rPr lang="en-US" sz="2000" dirty="0"/>
              <a:t>“virgin media” matched to “virgin river Utah”</a:t>
            </a:r>
          </a:p>
        </p:txBody>
      </p:sp>
      <p:sp>
        <p:nvSpPr>
          <p:cNvPr id="12" name="TextBox 11"/>
          <p:cNvSpPr txBox="1"/>
          <p:nvPr/>
        </p:nvSpPr>
        <p:spPr>
          <a:xfrm>
            <a:off x="7636368" y="3814480"/>
            <a:ext cx="283676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Choose </a:t>
            </a:r>
            <a:r>
              <a:rPr lang="en-US" sz="2000" dirty="0"/>
              <a:t>ads that provide most revenue</a:t>
            </a:r>
          </a:p>
        </p:txBody>
      </p:sp>
      <p:sp>
        <p:nvSpPr>
          <p:cNvPr id="16" name="TextBox 15"/>
          <p:cNvSpPr txBox="1"/>
          <p:nvPr/>
        </p:nvSpPr>
        <p:spPr>
          <a:xfrm>
            <a:off x="5150374" y="3814479"/>
            <a:ext cx="262452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Measure the relevance of each ad to user query</a:t>
            </a:r>
          </a:p>
          <a:p>
            <a:pPr marL="285750" indent="-285750">
              <a:buFont typeface="Arial" panose="020B0604020202020204" pitchFamily="34" charset="0"/>
              <a:buChar char="•"/>
            </a:pPr>
            <a:r>
              <a:rPr lang="en-US" sz="2000" dirty="0"/>
              <a:t>Virgin media ad seen as relevant to “virgin river Utah”</a:t>
            </a:r>
          </a:p>
        </p:txBody>
      </p:sp>
      <p:sp>
        <p:nvSpPr>
          <p:cNvPr id="9" name="Slide Number Placeholder 8"/>
          <p:cNvSpPr>
            <a:spLocks noGrp="1"/>
          </p:cNvSpPr>
          <p:nvPr>
            <p:ph type="sldNum" sz="quarter" idx="12"/>
          </p:nvPr>
        </p:nvSpPr>
        <p:spPr/>
        <p:txBody>
          <a:bodyPr/>
          <a:lstStyle/>
          <a:p>
            <a:fld id="{D3583F91-BE5E-4050-BBD6-A364F230DF43}" type="slidenum">
              <a:rPr lang="en-US" smtClean="0"/>
              <a:t>11</a:t>
            </a:fld>
            <a:endParaRPr lang="en-US" dirty="0"/>
          </a:p>
        </p:txBody>
      </p:sp>
      <p:sp>
        <p:nvSpPr>
          <p:cNvPr id="17" name="Pentagon 16"/>
          <p:cNvSpPr/>
          <p:nvPr/>
        </p:nvSpPr>
        <p:spPr>
          <a:xfrm>
            <a:off x="2543333" y="2781625"/>
            <a:ext cx="3066362" cy="7672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Ad retrieval</a:t>
            </a:r>
          </a:p>
        </p:txBody>
      </p:sp>
      <p:sp>
        <p:nvSpPr>
          <p:cNvPr id="18" name="Chevron 17"/>
          <p:cNvSpPr/>
          <p:nvPr/>
        </p:nvSpPr>
        <p:spPr>
          <a:xfrm>
            <a:off x="5271048" y="2780819"/>
            <a:ext cx="2706624" cy="768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Relevance</a:t>
            </a:r>
          </a:p>
        </p:txBody>
      </p:sp>
      <p:sp>
        <p:nvSpPr>
          <p:cNvPr id="19" name="Chevron 18"/>
          <p:cNvSpPr/>
          <p:nvPr/>
        </p:nvSpPr>
        <p:spPr>
          <a:xfrm>
            <a:off x="7636367" y="2780819"/>
            <a:ext cx="2836761" cy="768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Auction</a:t>
            </a:r>
          </a:p>
        </p:txBody>
      </p:sp>
    </p:spTree>
    <p:extLst>
      <p:ext uri="{BB962C8B-B14F-4D97-AF65-F5344CB8AC3E}">
        <p14:creationId xmlns:p14="http://schemas.microsoft.com/office/powerpoint/2010/main" val="303687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rctx="PPT">
                                        <p:cTn id="32" dur="indefinite"/>
                                        <p:tgtEl>
                                          <p:spTgt spid="17"/>
                                        </p:tgtEl>
                                        <p:attrNameLst>
                                          <p:attrName>style.opacity</p:attrName>
                                        </p:attrNameLst>
                                      </p:cBhvr>
                                      <p:to>
                                        <p:strVal val="0.25"/>
                                      </p:to>
                                    </p:set>
                                    <p:animEffect filter="image" prLst="opacity: 0.25">
                                      <p:cBhvr rctx="IE">
                                        <p:cTn id="33" dur="indefinite"/>
                                        <p:tgtEl>
                                          <p:spTgt spid="17"/>
                                        </p:tgtEl>
                                      </p:cBhvr>
                                    </p:animEffect>
                                  </p:childTnLst>
                                </p:cTn>
                              </p:par>
                              <p:par>
                                <p:cTn id="34" presetID="9" presetClass="emph" presetSubtype="0" grpId="1" nodeType="withEffect">
                                  <p:stCondLst>
                                    <p:cond delay="0"/>
                                  </p:stCondLst>
                                  <p:childTnLst>
                                    <p:set>
                                      <p:cBhvr rctx="PPT">
                                        <p:cTn id="35" dur="indefinite"/>
                                        <p:tgtEl>
                                          <p:spTgt spid="8"/>
                                        </p:tgtEl>
                                        <p:attrNameLst>
                                          <p:attrName>style.opacity</p:attrName>
                                        </p:attrNameLst>
                                      </p:cBhvr>
                                      <p:to>
                                        <p:strVal val="0.25"/>
                                      </p:to>
                                    </p:set>
                                    <p:animEffect filter="image" prLst="opacity: 0.25">
                                      <p:cBhvr rctx="IE">
                                        <p:cTn id="36" dur="indefinite"/>
                                        <p:tgtEl>
                                          <p:spTgt spid="8"/>
                                        </p:tgtEl>
                                      </p:cBhvr>
                                    </p:animEffect>
                                  </p:childTnLst>
                                </p:cTn>
                              </p:par>
                              <p:par>
                                <p:cTn id="37" presetID="9" presetClass="emph" presetSubtype="0" grpId="1" nodeType="withEffect">
                                  <p:stCondLst>
                                    <p:cond delay="0"/>
                                  </p:stCondLst>
                                  <p:childTnLst>
                                    <p:set>
                                      <p:cBhvr rctx="PPT">
                                        <p:cTn id="38" dur="indefinite"/>
                                        <p:tgtEl>
                                          <p:spTgt spid="3"/>
                                        </p:tgtEl>
                                        <p:attrNameLst>
                                          <p:attrName>style.opacity</p:attrName>
                                        </p:attrNameLst>
                                      </p:cBhvr>
                                      <p:to>
                                        <p:strVal val="0.25"/>
                                      </p:to>
                                    </p:set>
                                    <p:animEffect filter="image" prLst="opacity: 0.25">
                                      <p:cBhvr rctx="IE">
                                        <p:cTn id="39" dur="indefinite"/>
                                        <p:tgtEl>
                                          <p:spTgt spid="3"/>
                                        </p:tgtEl>
                                      </p:cBhvr>
                                    </p:animEffect>
                                  </p:childTnLst>
                                </p:cTn>
                              </p:par>
                              <p:par>
                                <p:cTn id="40" presetID="9" presetClass="emph" presetSubtype="0" grpId="1" nodeType="withEffect">
                                  <p:stCondLst>
                                    <p:cond delay="0"/>
                                  </p:stCondLst>
                                  <p:childTnLst>
                                    <p:set>
                                      <p:cBhvr rctx="PPT">
                                        <p:cTn id="41" dur="indefinite"/>
                                        <p:tgtEl>
                                          <p:spTgt spid="7"/>
                                        </p:tgtEl>
                                        <p:attrNameLst>
                                          <p:attrName>style.opacity</p:attrName>
                                        </p:attrNameLst>
                                      </p:cBhvr>
                                      <p:to>
                                        <p:strVal val="0.25"/>
                                      </p:to>
                                    </p:set>
                                    <p:animEffect filter="image" prLst="opacity: 0.25">
                                      <p:cBhvr rctx="IE">
                                        <p:cTn id="42" dur="indefinite"/>
                                        <p:tgtEl>
                                          <p:spTgt spid="7"/>
                                        </p:tgtEl>
                                      </p:cBhvr>
                                    </p:animEffect>
                                  </p:childTnLst>
                                </p:cTn>
                              </p:par>
                              <p:par>
                                <p:cTn id="43" presetID="9" presetClass="emph" presetSubtype="0" grpId="1" nodeType="withEffect">
                                  <p:stCondLst>
                                    <p:cond delay="0"/>
                                  </p:stCondLst>
                                  <p:childTnLst>
                                    <p:set>
                                      <p:cBhvr rctx="PPT">
                                        <p:cTn id="44" dur="indefinite"/>
                                        <p:tgtEl>
                                          <p:spTgt spid="4"/>
                                        </p:tgtEl>
                                        <p:attrNameLst>
                                          <p:attrName>style.opacity</p:attrName>
                                        </p:attrNameLst>
                                      </p:cBhvr>
                                      <p:to>
                                        <p:strVal val="0.25"/>
                                      </p:to>
                                    </p:set>
                                    <p:animEffect filter="image" prLst="opacity: 0.25">
                                      <p:cBhvr rctx="IE">
                                        <p:cTn id="45" dur="indefinite"/>
                                        <p:tgtEl>
                                          <p:spTgt spid="4"/>
                                        </p:tgtEl>
                                      </p:cBhvr>
                                    </p:animEffect>
                                  </p:childTnLst>
                                </p:cTn>
                              </p:par>
                              <p:par>
                                <p:cTn id="46" presetID="9" presetClass="emph" presetSubtype="0" grpId="1" nodeType="withEffect">
                                  <p:stCondLst>
                                    <p:cond delay="0"/>
                                  </p:stCondLst>
                                  <p:childTnLst>
                                    <p:set>
                                      <p:cBhvr rctx="PPT">
                                        <p:cTn id="47" dur="indefinite"/>
                                        <p:tgtEl>
                                          <p:spTgt spid="6"/>
                                        </p:tgtEl>
                                        <p:attrNameLst>
                                          <p:attrName>style.opacity</p:attrName>
                                        </p:attrNameLst>
                                      </p:cBhvr>
                                      <p:to>
                                        <p:strVal val="0.25"/>
                                      </p:to>
                                    </p:set>
                                    <p:animEffect filter="image" prLst="opacity: 0.25">
                                      <p:cBhvr rctx="IE">
                                        <p:cTn id="48" dur="indefinite"/>
                                        <p:tgtEl>
                                          <p:spTgt spid="6"/>
                                        </p:tgtEl>
                                      </p:cBhvr>
                                    </p:animEffect>
                                  </p:childTnLst>
                                </p:cTn>
                              </p:par>
                              <p:par>
                                <p:cTn id="49" presetID="9" presetClass="emph" presetSubtype="0" grpId="1" nodeType="withEffect">
                                  <p:stCondLst>
                                    <p:cond delay="0"/>
                                  </p:stCondLst>
                                  <p:childTnLst>
                                    <p:set>
                                      <p:cBhvr rctx="PPT">
                                        <p:cTn id="50" dur="indefinite"/>
                                        <p:tgtEl>
                                          <p:spTgt spid="19"/>
                                        </p:tgtEl>
                                        <p:attrNameLst>
                                          <p:attrName>style.opacity</p:attrName>
                                        </p:attrNameLst>
                                      </p:cBhvr>
                                      <p:to>
                                        <p:strVal val="0.25"/>
                                      </p:to>
                                    </p:set>
                                    <p:animEffect filter="image" prLst="opacity: 0.25">
                                      <p:cBhvr rctx="IE">
                                        <p:cTn id="51" dur="indefinite"/>
                                        <p:tgtEl>
                                          <p:spTgt spid="19"/>
                                        </p:tgtEl>
                                      </p:cBhvr>
                                    </p:animEffect>
                                  </p:childTnLst>
                                </p:cTn>
                              </p:par>
                              <p:par>
                                <p:cTn id="52" presetID="9" presetClass="emph" presetSubtype="0" grpId="1" nodeType="withEffect">
                                  <p:stCondLst>
                                    <p:cond delay="0"/>
                                  </p:stCondLst>
                                  <p:childTnLst>
                                    <p:set>
                                      <p:cBhvr rctx="PPT">
                                        <p:cTn id="53" dur="indefinite"/>
                                        <p:tgtEl>
                                          <p:spTgt spid="12"/>
                                        </p:tgtEl>
                                        <p:attrNameLst>
                                          <p:attrName>style.opacity</p:attrName>
                                        </p:attrNameLst>
                                      </p:cBhvr>
                                      <p:to>
                                        <p:strVal val="0.25"/>
                                      </p:to>
                                    </p:set>
                                    <p:animEffect filter="image" prLst="opacity: 0.25">
                                      <p:cBhvr rctx="IE">
                                        <p:cTn id="54"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p:bldP spid="8" grpId="1"/>
      <p:bldP spid="12" grpId="0"/>
      <p:bldP spid="12" grpId="1"/>
      <p:bldP spid="16" grpId="0"/>
      <p:bldP spid="17" grpId="0" animBg="1"/>
      <p:bldP spid="17" grpId="1" animBg="1"/>
      <p:bldP spid="18" grpId="0"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machine learning</a:t>
            </a:r>
            <a:endParaRPr lang="en-US" dirty="0"/>
          </a:p>
        </p:txBody>
      </p:sp>
      <p:sp>
        <p:nvSpPr>
          <p:cNvPr id="4" name="Rounded Rectangle 3"/>
          <p:cNvSpPr/>
          <p:nvPr/>
        </p:nvSpPr>
        <p:spPr>
          <a:xfrm>
            <a:off x="3674175" y="4402141"/>
            <a:ext cx="2103928" cy="590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Training</a:t>
            </a:r>
          </a:p>
        </p:txBody>
      </p:sp>
      <p:sp>
        <p:nvSpPr>
          <p:cNvPr id="5" name="TextBox 4"/>
          <p:cNvSpPr txBox="1"/>
          <p:nvPr/>
        </p:nvSpPr>
        <p:spPr>
          <a:xfrm>
            <a:off x="3312188" y="1273107"/>
            <a:ext cx="2789802" cy="769441"/>
          </a:xfrm>
          <a:prstGeom prst="rect">
            <a:avLst/>
          </a:prstGeom>
          <a:noFill/>
        </p:spPr>
        <p:txBody>
          <a:bodyPr wrap="none" rtlCol="0">
            <a:spAutoFit/>
          </a:bodyPr>
          <a:lstStyle/>
          <a:p>
            <a:pPr algn="ctr"/>
            <a:r>
              <a:rPr lang="en-US" sz="2200" dirty="0"/>
              <a:t>Training set</a:t>
            </a:r>
          </a:p>
          <a:p>
            <a:pPr algn="ctr"/>
            <a:r>
              <a:rPr lang="en-US" sz="2200" dirty="0"/>
              <a:t>(query, ad, judgement)</a:t>
            </a:r>
          </a:p>
        </p:txBody>
      </p:sp>
      <p:cxnSp>
        <p:nvCxnSpPr>
          <p:cNvPr id="7" name="Straight Arrow Connector 6"/>
          <p:cNvCxnSpPr>
            <a:stCxn id="18" idx="2"/>
            <a:endCxn id="4" idx="0"/>
          </p:cNvCxnSpPr>
          <p:nvPr/>
        </p:nvCxnSpPr>
        <p:spPr>
          <a:xfrm>
            <a:off x="4710893" y="3719902"/>
            <a:ext cx="15247" cy="6822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734427" y="5395791"/>
            <a:ext cx="1983424" cy="682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Trained Ranker</a:t>
            </a:r>
          </a:p>
        </p:txBody>
      </p:sp>
      <p:cxnSp>
        <p:nvCxnSpPr>
          <p:cNvPr id="10" name="Straight Arrow Connector 9"/>
          <p:cNvCxnSpPr>
            <a:stCxn id="4" idx="2"/>
            <a:endCxn id="8" idx="0"/>
          </p:cNvCxnSpPr>
          <p:nvPr/>
        </p:nvCxnSpPr>
        <p:spPr>
          <a:xfrm>
            <a:off x="4726139" y="4992335"/>
            <a:ext cx="0" cy="403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918636" y="2306068"/>
            <a:ext cx="3584513" cy="1413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Compute numerical features</a:t>
            </a:r>
          </a:p>
          <a:p>
            <a:pPr algn="ctr"/>
            <a:r>
              <a:rPr lang="en-US" sz="2200" dirty="0"/>
              <a:t>E.g., no. of words common in query and ad </a:t>
            </a:r>
            <a:r>
              <a:rPr lang="en-US" sz="2200" dirty="0" smtClean="0"/>
              <a:t>keyword</a:t>
            </a:r>
            <a:endParaRPr lang="en-US" sz="2200" dirty="0"/>
          </a:p>
        </p:txBody>
      </p:sp>
      <p:cxnSp>
        <p:nvCxnSpPr>
          <p:cNvPr id="19" name="Straight Arrow Connector 18"/>
          <p:cNvCxnSpPr>
            <a:stCxn id="5" idx="2"/>
            <a:endCxn id="18" idx="0"/>
          </p:cNvCxnSpPr>
          <p:nvPr/>
        </p:nvCxnSpPr>
        <p:spPr>
          <a:xfrm>
            <a:off x="4707090" y="2042547"/>
            <a:ext cx="3803" cy="2635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72621" y="3963928"/>
            <a:ext cx="2934938" cy="430887"/>
          </a:xfrm>
          <a:prstGeom prst="rect">
            <a:avLst/>
          </a:prstGeom>
          <a:noFill/>
        </p:spPr>
        <p:txBody>
          <a:bodyPr wrap="square" rtlCol="0">
            <a:spAutoFit/>
          </a:bodyPr>
          <a:lstStyle/>
          <a:p>
            <a:pPr algn="ctr"/>
            <a:r>
              <a:rPr lang="en-US" sz="2200" dirty="0"/>
              <a:t>(features, judgement)</a:t>
            </a:r>
          </a:p>
        </p:txBody>
      </p:sp>
      <p:sp>
        <p:nvSpPr>
          <p:cNvPr id="60" name="TextBox 59"/>
          <p:cNvSpPr txBox="1"/>
          <p:nvPr/>
        </p:nvSpPr>
        <p:spPr>
          <a:xfrm>
            <a:off x="6503148" y="5278046"/>
            <a:ext cx="3397312" cy="769441"/>
          </a:xfrm>
          <a:prstGeom prst="rect">
            <a:avLst/>
          </a:prstGeom>
          <a:noFill/>
        </p:spPr>
        <p:txBody>
          <a:bodyPr wrap="square" rtlCol="0">
            <a:spAutoFit/>
          </a:bodyPr>
          <a:lstStyle/>
          <a:p>
            <a:pPr algn="ctr"/>
            <a:r>
              <a:rPr lang="en-US" sz="2200" dirty="0"/>
              <a:t>Ranker can compute relevance of (query, ad) pair</a:t>
            </a:r>
          </a:p>
        </p:txBody>
      </p:sp>
      <p:sp>
        <p:nvSpPr>
          <p:cNvPr id="3" name="Slide Number Placeholder 2"/>
          <p:cNvSpPr>
            <a:spLocks noGrp="1"/>
          </p:cNvSpPr>
          <p:nvPr>
            <p:ph type="sldNum" sz="quarter" idx="12"/>
          </p:nvPr>
        </p:nvSpPr>
        <p:spPr/>
        <p:txBody>
          <a:bodyPr/>
          <a:lstStyle/>
          <a:p>
            <a:fld id="{D3583F91-BE5E-4050-BBD6-A364F230DF43}" type="slidenum">
              <a:rPr lang="en-US" smtClean="0"/>
              <a:t>12</a:t>
            </a:fld>
            <a:endParaRPr lang="en-US" dirty="0"/>
          </a:p>
        </p:txBody>
      </p:sp>
    </p:spTree>
    <p:extLst>
      <p:ext uri="{BB962C8B-B14F-4D97-AF65-F5344CB8AC3E}">
        <p14:creationId xmlns:p14="http://schemas.microsoft.com/office/powerpoint/2010/main" val="1406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8" grpId="0" animBg="1"/>
      <p:bldP spid="27"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sources</a:t>
            </a:r>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pPr/>
              <a:t>13</a:t>
            </a:fld>
            <a:endParaRPr lang="en-US"/>
          </a:p>
        </p:txBody>
      </p:sp>
      <p:pic>
        <p:nvPicPr>
          <p:cNvPr id="5" name="Picture 4" descr="Server Side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9692" t="6361" r="30681" b="12470"/>
          <a:stretch/>
        </p:blipFill>
        <p:spPr bwMode="auto">
          <a:xfrm>
            <a:off x="3287818" y="1147376"/>
            <a:ext cx="6458855" cy="50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43539" y="1388090"/>
            <a:ext cx="2656428" cy="54587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a:t>
            </a:r>
            <a:r>
              <a:rPr lang="en-US" sz="2400" dirty="0"/>
              <a:t>R</a:t>
            </a:r>
            <a:r>
              <a:rPr lang="en-US" sz="2400" dirty="0" smtClean="0"/>
              <a:t>iver Utah</a:t>
            </a:r>
            <a:endParaRPr lang="en-US" sz="2400" dirty="0"/>
          </a:p>
        </p:txBody>
      </p:sp>
      <p:sp>
        <p:nvSpPr>
          <p:cNvPr id="7" name="Rounded Rectangle 6"/>
          <p:cNvSpPr/>
          <p:nvPr/>
        </p:nvSpPr>
        <p:spPr>
          <a:xfrm>
            <a:off x="1155132" y="1147376"/>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8" name="Rounded Rectangle 7"/>
          <p:cNvSpPr/>
          <p:nvPr/>
        </p:nvSpPr>
        <p:spPr>
          <a:xfrm>
            <a:off x="443539" y="2600692"/>
            <a:ext cx="2656428" cy="4854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Media</a:t>
            </a:r>
            <a:endParaRPr lang="en-US" sz="2400" dirty="0"/>
          </a:p>
        </p:txBody>
      </p:sp>
      <p:sp>
        <p:nvSpPr>
          <p:cNvPr id="9" name="Rounded Rectangle 8"/>
          <p:cNvSpPr/>
          <p:nvPr/>
        </p:nvSpPr>
        <p:spPr>
          <a:xfrm>
            <a:off x="1155132" y="2359978"/>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spTree>
    <p:extLst>
      <p:ext uri="{BB962C8B-B14F-4D97-AF65-F5344CB8AC3E}">
        <p14:creationId xmlns:p14="http://schemas.microsoft.com/office/powerpoint/2010/main" val="1434641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sources</a:t>
            </a:r>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pPr/>
              <a:t>14</a:t>
            </a:fld>
            <a:endParaRPr lang="en-US"/>
          </a:p>
        </p:txBody>
      </p:sp>
      <p:pic>
        <p:nvPicPr>
          <p:cNvPr id="5" name="Picture 4" descr="Server Side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9692" t="6361" r="30681" b="12470"/>
          <a:stretch/>
        </p:blipFill>
        <p:spPr bwMode="auto">
          <a:xfrm>
            <a:off x="3287818" y="1147376"/>
            <a:ext cx="6458855" cy="50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43539" y="1388090"/>
            <a:ext cx="2656428" cy="54587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a:t>
            </a:r>
            <a:r>
              <a:rPr lang="en-US" sz="2400" dirty="0"/>
              <a:t>R</a:t>
            </a:r>
            <a:r>
              <a:rPr lang="en-US" sz="2400" dirty="0" smtClean="0"/>
              <a:t>iver Utah</a:t>
            </a:r>
            <a:endParaRPr lang="en-US" sz="2400" dirty="0"/>
          </a:p>
        </p:txBody>
      </p:sp>
      <p:sp>
        <p:nvSpPr>
          <p:cNvPr id="7" name="Rounded Rectangle 6"/>
          <p:cNvSpPr/>
          <p:nvPr/>
        </p:nvSpPr>
        <p:spPr>
          <a:xfrm>
            <a:off x="1155132" y="1147376"/>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8" name="Rounded Rectangle 7"/>
          <p:cNvSpPr/>
          <p:nvPr/>
        </p:nvSpPr>
        <p:spPr>
          <a:xfrm>
            <a:off x="443539" y="2600692"/>
            <a:ext cx="2656428" cy="4854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Media</a:t>
            </a:r>
            <a:endParaRPr lang="en-US" sz="2400" dirty="0"/>
          </a:p>
        </p:txBody>
      </p:sp>
      <p:sp>
        <p:nvSpPr>
          <p:cNvPr id="9" name="Rounded Rectangle 8"/>
          <p:cNvSpPr/>
          <p:nvPr/>
        </p:nvSpPr>
        <p:spPr>
          <a:xfrm>
            <a:off x="1155132" y="2359978"/>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sp>
        <p:nvSpPr>
          <p:cNvPr id="10" name="Rounded Rectangle 9"/>
          <p:cNvSpPr/>
          <p:nvPr/>
        </p:nvSpPr>
        <p:spPr>
          <a:xfrm>
            <a:off x="443539" y="3510514"/>
            <a:ext cx="2656428" cy="4846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 Creative</a:t>
            </a:r>
          </a:p>
        </p:txBody>
      </p:sp>
      <p:sp>
        <p:nvSpPr>
          <p:cNvPr id="12" name="Rectangle 11"/>
          <p:cNvSpPr/>
          <p:nvPr/>
        </p:nvSpPr>
        <p:spPr>
          <a:xfrm>
            <a:off x="3344623" y="3859194"/>
            <a:ext cx="6869641" cy="23160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44623" y="1092346"/>
            <a:ext cx="6869641" cy="94427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68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sources</a:t>
            </a:r>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pPr/>
              <a:t>15</a:t>
            </a:fld>
            <a:endParaRPr lang="en-US"/>
          </a:p>
        </p:txBody>
      </p:sp>
      <p:pic>
        <p:nvPicPr>
          <p:cNvPr id="5" name="Picture 4" descr="Server Side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9692" t="6361" r="30681" b="12470"/>
          <a:stretch/>
        </p:blipFill>
        <p:spPr bwMode="auto">
          <a:xfrm>
            <a:off x="3287818" y="1147376"/>
            <a:ext cx="6458855" cy="50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43539" y="1388090"/>
            <a:ext cx="2656428" cy="54587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a:t>
            </a:r>
            <a:r>
              <a:rPr lang="en-US" sz="2400" dirty="0"/>
              <a:t>R</a:t>
            </a:r>
            <a:r>
              <a:rPr lang="en-US" sz="2400" dirty="0" smtClean="0"/>
              <a:t>iver Utah</a:t>
            </a:r>
            <a:endParaRPr lang="en-US" sz="2400" dirty="0"/>
          </a:p>
        </p:txBody>
      </p:sp>
      <p:sp>
        <p:nvSpPr>
          <p:cNvPr id="7" name="Rounded Rectangle 6"/>
          <p:cNvSpPr/>
          <p:nvPr/>
        </p:nvSpPr>
        <p:spPr>
          <a:xfrm>
            <a:off x="1155132" y="1147376"/>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8" name="Rounded Rectangle 7"/>
          <p:cNvSpPr/>
          <p:nvPr/>
        </p:nvSpPr>
        <p:spPr>
          <a:xfrm>
            <a:off x="443539" y="2600692"/>
            <a:ext cx="2656428" cy="4854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Virgin Media</a:t>
            </a:r>
            <a:endParaRPr lang="en-US" sz="2400" dirty="0"/>
          </a:p>
        </p:txBody>
      </p:sp>
      <p:sp>
        <p:nvSpPr>
          <p:cNvPr id="9" name="Rounded Rectangle 8"/>
          <p:cNvSpPr/>
          <p:nvPr/>
        </p:nvSpPr>
        <p:spPr>
          <a:xfrm>
            <a:off x="1155132" y="2359978"/>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sp>
        <p:nvSpPr>
          <p:cNvPr id="10" name="Rounded Rectangle 9"/>
          <p:cNvSpPr/>
          <p:nvPr/>
        </p:nvSpPr>
        <p:spPr>
          <a:xfrm>
            <a:off x="443539" y="3510514"/>
            <a:ext cx="2656428" cy="4846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 Creative</a:t>
            </a:r>
          </a:p>
        </p:txBody>
      </p:sp>
      <p:sp>
        <p:nvSpPr>
          <p:cNvPr id="11" name="Rounded Rectangle 10"/>
          <p:cNvSpPr/>
          <p:nvPr/>
        </p:nvSpPr>
        <p:spPr>
          <a:xfrm>
            <a:off x="443539" y="4565251"/>
            <a:ext cx="2656428" cy="4846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Landing page</a:t>
            </a:r>
            <a:endParaRPr lang="en-US" sz="2400" dirty="0"/>
          </a:p>
        </p:txBody>
      </p:sp>
      <p:pic>
        <p:nvPicPr>
          <p:cNvPr id="13" name="Picture 12"/>
          <p:cNvPicPr>
            <a:picLocks noChangeAspect="1"/>
          </p:cNvPicPr>
          <p:nvPr/>
        </p:nvPicPr>
        <p:blipFill rotWithShape="1">
          <a:blip r:embed="rId4"/>
          <a:srcRect l="-1" r="16695"/>
          <a:stretch/>
        </p:blipFill>
        <p:spPr>
          <a:xfrm>
            <a:off x="3267037" y="1147376"/>
            <a:ext cx="8786417" cy="5091779"/>
          </a:xfrm>
          <a:prstGeom prst="rect">
            <a:avLst/>
          </a:prstGeom>
        </p:spPr>
      </p:pic>
    </p:spTree>
    <p:extLst>
      <p:ext uri="{BB962C8B-B14F-4D97-AF65-F5344CB8AC3E}">
        <p14:creationId xmlns:p14="http://schemas.microsoft.com/office/powerpoint/2010/main" val="95363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from signal sources</a:t>
            </a:r>
            <a:endParaRPr lang="en-US" dirty="0"/>
          </a:p>
        </p:txBody>
      </p:sp>
      <p:sp>
        <p:nvSpPr>
          <p:cNvPr id="3" name="Content Placeholder 2"/>
          <p:cNvSpPr>
            <a:spLocks noGrp="1"/>
          </p:cNvSpPr>
          <p:nvPr>
            <p:ph idx="1"/>
          </p:nvPr>
        </p:nvSpPr>
        <p:spPr/>
        <p:txBody>
          <a:bodyPr/>
          <a:lstStyle/>
          <a:p>
            <a:r>
              <a:rPr lang="en-US" sz="2400" dirty="0" smtClean="0"/>
              <a:t>Query and ad creative</a:t>
            </a:r>
          </a:p>
          <a:p>
            <a:pPr lvl="1"/>
            <a:r>
              <a:rPr lang="en-US" sz="2200" dirty="0" smtClean="0"/>
              <a:t>Query: “virgin river Utah”, ad title: “virgin media | virginmedia.com”</a:t>
            </a:r>
          </a:p>
          <a:p>
            <a:pPr lvl="1"/>
            <a:r>
              <a:rPr lang="en-US" sz="2200" dirty="0" smtClean="0"/>
              <a:t>Word bigram overlap: 0</a:t>
            </a:r>
          </a:p>
          <a:p>
            <a:r>
              <a:rPr lang="en-US" sz="2400" dirty="0" smtClean="0"/>
              <a:t>Query and landing page</a:t>
            </a:r>
          </a:p>
          <a:p>
            <a:pPr lvl="1"/>
            <a:r>
              <a:rPr lang="en-US" sz="2200" dirty="0" smtClean="0"/>
              <a:t>Query: “virgin river </a:t>
            </a:r>
            <a:r>
              <a:rPr lang="en-US" sz="2200" dirty="0" err="1" smtClean="0"/>
              <a:t>utah</a:t>
            </a:r>
            <a:r>
              <a:rPr lang="en-US" sz="2200" dirty="0" smtClean="0"/>
              <a:t>”, landing page title</a:t>
            </a:r>
            <a:r>
              <a:rPr lang="en-US" sz="2200" dirty="0"/>
              <a:t>: “Virgin Media – Cable Broadband, Digital </a:t>
            </a:r>
            <a:r>
              <a:rPr lang="en-US" sz="2200" dirty="0" smtClean="0"/>
              <a:t>TV”</a:t>
            </a:r>
          </a:p>
          <a:p>
            <a:pPr lvl="1"/>
            <a:r>
              <a:rPr lang="en-US" sz="2200" dirty="0" smtClean="0"/>
              <a:t>Ordered word bigram overlap: 0</a:t>
            </a:r>
          </a:p>
          <a:p>
            <a:r>
              <a:rPr lang="en-US" sz="2400" dirty="0"/>
              <a:t>Query and ad keyword </a:t>
            </a:r>
          </a:p>
          <a:p>
            <a:pPr lvl="1"/>
            <a:r>
              <a:rPr lang="en-US" sz="2200" dirty="0"/>
              <a:t>Query: “virgin river Utah”, ad keyword: “virgin media”</a:t>
            </a:r>
          </a:p>
          <a:p>
            <a:pPr lvl="1"/>
            <a:r>
              <a:rPr lang="en-US" sz="2200" dirty="0"/>
              <a:t>Word unigram overlap: 0.5</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pPr/>
              <a:t>16</a:t>
            </a:fld>
            <a:endParaRPr lang="en-US"/>
          </a:p>
        </p:txBody>
      </p:sp>
    </p:spTree>
    <p:extLst>
      <p:ext uri="{BB962C8B-B14F-4D97-AF65-F5344CB8AC3E}">
        <p14:creationId xmlns:p14="http://schemas.microsoft.com/office/powerpoint/2010/main" val="6429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user and advertiser intent </a:t>
            </a:r>
            <a:endParaRPr lang="en-US" dirty="0"/>
          </a:p>
        </p:txBody>
      </p:sp>
      <p:sp>
        <p:nvSpPr>
          <p:cNvPr id="3" name="Content Placeholder 2"/>
          <p:cNvSpPr>
            <a:spLocks noGrp="1"/>
          </p:cNvSpPr>
          <p:nvPr>
            <p:ph idx="1"/>
          </p:nvPr>
        </p:nvSpPr>
        <p:spPr/>
        <p:txBody>
          <a:bodyPr>
            <a:normAutofit/>
          </a:bodyPr>
          <a:lstStyle/>
          <a:p>
            <a:r>
              <a:rPr lang="en-US" dirty="0" smtClean="0"/>
              <a:t>Query </a:t>
            </a:r>
            <a:r>
              <a:rPr lang="en-US" dirty="0"/>
              <a:t>and ad keyword are very short </a:t>
            </a:r>
            <a:r>
              <a:rPr lang="en-US" dirty="0" smtClean="0"/>
              <a:t>-- 2.5 </a:t>
            </a:r>
            <a:r>
              <a:rPr lang="en-US" dirty="0"/>
              <a:t>words on </a:t>
            </a:r>
            <a:r>
              <a:rPr lang="en-US" dirty="0" smtClean="0"/>
              <a:t>average</a:t>
            </a:r>
          </a:p>
          <a:p>
            <a:pPr lvl="1"/>
            <a:r>
              <a:rPr lang="en-US" dirty="0" smtClean="0"/>
              <a:t>Hard to determine user and advertiser intent</a:t>
            </a:r>
          </a:p>
          <a:p>
            <a:endParaRPr lang="en-US" dirty="0"/>
          </a:p>
          <a:p>
            <a:r>
              <a:rPr lang="en-US" dirty="0" smtClean="0"/>
              <a:t>Query and ad keyword may mean same without overlap or vice versa</a:t>
            </a:r>
          </a:p>
          <a:p>
            <a:pPr lvl="1"/>
            <a:r>
              <a:rPr lang="en-US" dirty="0" smtClean="0"/>
              <a:t>Sneakers vs shoes</a:t>
            </a:r>
          </a:p>
          <a:p>
            <a:pPr lvl="1"/>
            <a:r>
              <a:rPr lang="en-US" dirty="0" smtClean="0"/>
              <a:t>Virgin river Utah vs virgin media</a:t>
            </a:r>
          </a:p>
        </p:txBody>
      </p:sp>
      <p:sp>
        <p:nvSpPr>
          <p:cNvPr id="4" name="Slide Number Placeholder 3"/>
          <p:cNvSpPr>
            <a:spLocks noGrp="1"/>
          </p:cNvSpPr>
          <p:nvPr>
            <p:ph type="sldNum" sz="quarter" idx="12"/>
          </p:nvPr>
        </p:nvSpPr>
        <p:spPr/>
        <p:txBody>
          <a:bodyPr/>
          <a:lstStyle/>
          <a:p>
            <a:fld id="{D3583F91-BE5E-4050-BBD6-A364F230DF43}" type="slidenum">
              <a:rPr lang="en-US" smtClean="0"/>
              <a:t>17</a:t>
            </a:fld>
            <a:endParaRPr lang="en-US" dirty="0"/>
          </a:p>
        </p:txBody>
      </p:sp>
      <p:sp>
        <p:nvSpPr>
          <p:cNvPr id="6" name="Rounded Rectangle 5"/>
          <p:cNvSpPr/>
          <p:nvPr/>
        </p:nvSpPr>
        <p:spPr>
          <a:xfrm>
            <a:off x="3464329" y="4886960"/>
            <a:ext cx="5324302" cy="1282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Use organic search </a:t>
            </a:r>
            <a:r>
              <a:rPr lang="en-US" sz="3000" dirty="0" smtClean="0"/>
              <a:t>results to boost query and ad keyword</a:t>
            </a:r>
            <a:endParaRPr lang="en-US" sz="3000" dirty="0"/>
          </a:p>
        </p:txBody>
      </p:sp>
    </p:spTree>
    <p:extLst>
      <p:ext uri="{BB962C8B-B14F-4D97-AF65-F5344CB8AC3E}">
        <p14:creationId xmlns:p14="http://schemas.microsoft.com/office/powerpoint/2010/main" val="350977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user and advertiser intents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6" r="12449" b="86224"/>
          <a:stretch/>
        </p:blipFill>
        <p:spPr>
          <a:xfrm>
            <a:off x="6091930" y="1214120"/>
            <a:ext cx="6039612" cy="10407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r="7792" b="11532"/>
          <a:stretch/>
        </p:blipFill>
        <p:spPr>
          <a:xfrm>
            <a:off x="59941" y="1214120"/>
            <a:ext cx="6031989" cy="5030815"/>
          </a:xfrm>
          <a:prstGeom prst="rect">
            <a:avLst/>
          </a:prstGeom>
        </p:spPr>
      </p:pic>
      <p:sp>
        <p:nvSpPr>
          <p:cNvPr id="3" name="Slide Number Placeholder 2"/>
          <p:cNvSpPr>
            <a:spLocks noGrp="1"/>
          </p:cNvSpPr>
          <p:nvPr>
            <p:ph type="sldNum" sz="quarter" idx="12"/>
          </p:nvPr>
        </p:nvSpPr>
        <p:spPr/>
        <p:txBody>
          <a:bodyPr/>
          <a:lstStyle/>
          <a:p>
            <a:fld id="{D3583F91-BE5E-4050-BBD6-A364F230DF43}" type="slidenum">
              <a:rPr lang="en-US" smtClean="0"/>
              <a:t>18</a:t>
            </a:fld>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4043" r="12449" b="35021"/>
          <a:stretch/>
        </p:blipFill>
        <p:spPr>
          <a:xfrm>
            <a:off x="6091930" y="2235660"/>
            <a:ext cx="6039612" cy="3967711"/>
          </a:xfrm>
          <a:prstGeom prst="rect">
            <a:avLst/>
          </a:prstGeom>
        </p:spPr>
      </p:pic>
      <p:sp>
        <p:nvSpPr>
          <p:cNvPr id="13" name="Rounded Rectangle 12"/>
          <p:cNvSpPr/>
          <p:nvPr/>
        </p:nvSpPr>
        <p:spPr>
          <a:xfrm>
            <a:off x="59940" y="1130993"/>
            <a:ext cx="9840519" cy="531553"/>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440930" y="944360"/>
            <a:ext cx="2690611" cy="90481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50% overlap</a:t>
            </a:r>
          </a:p>
        </p:txBody>
      </p:sp>
      <p:sp>
        <p:nvSpPr>
          <p:cNvPr id="15" name="Rounded Rectangle 14"/>
          <p:cNvSpPr/>
          <p:nvPr/>
        </p:nvSpPr>
        <p:spPr>
          <a:xfrm>
            <a:off x="59940" y="2909454"/>
            <a:ext cx="9840519" cy="3736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440930" y="2643891"/>
            <a:ext cx="2690611" cy="90481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25% overlap</a:t>
            </a:r>
            <a:endParaRPr lang="en-US" sz="2800" dirty="0"/>
          </a:p>
        </p:txBody>
      </p:sp>
      <p:sp>
        <p:nvSpPr>
          <p:cNvPr id="17" name="Rounded Rectangle 16"/>
          <p:cNvSpPr/>
          <p:nvPr/>
        </p:nvSpPr>
        <p:spPr>
          <a:xfrm>
            <a:off x="59940" y="3413818"/>
            <a:ext cx="9840519" cy="37369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440930" y="3117082"/>
            <a:ext cx="2690611" cy="90481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 overlap</a:t>
            </a:r>
            <a:endParaRPr lang="en-US" sz="2800" dirty="0"/>
          </a:p>
        </p:txBody>
      </p:sp>
    </p:spTree>
    <p:extLst>
      <p:ext uri="{BB962C8B-B14F-4D97-AF65-F5344CB8AC3E}">
        <p14:creationId xmlns:p14="http://schemas.microsoft.com/office/powerpoint/2010/main" val="64398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1" nodeType="clickEffect">
                                  <p:stCondLst>
                                    <p:cond delay="0"/>
                                  </p:stCondLst>
                                  <p:childTnLst>
                                    <p:set>
                                      <p:cBhvr rctx="PPT">
                                        <p:cTn id="18" dur="indefinite"/>
                                        <p:tgtEl>
                                          <p:spTgt spid="15"/>
                                        </p:tgtEl>
                                        <p:attrNameLst>
                                          <p:attrName>style.opacity</p:attrName>
                                        </p:attrNameLst>
                                      </p:cBhvr>
                                      <p:to>
                                        <p:strVal val="0.5"/>
                                      </p:to>
                                    </p:set>
                                    <p:animEffect filter="image" prLst="opacity: 0.5">
                                      <p:cBhvr rctx="IE">
                                        <p:cTn id="19" dur="indefinite"/>
                                        <p:tgtEl>
                                          <p:spTgt spid="15"/>
                                        </p:tgtEl>
                                      </p:cBhvr>
                                    </p:animEffect>
                                  </p:childTnLst>
                                </p:cTn>
                              </p:par>
                              <p:par>
                                <p:cTn id="20" presetID="9" presetClass="emph" presetSubtype="0" grpId="1" nodeType="withEffect">
                                  <p:stCondLst>
                                    <p:cond delay="0"/>
                                  </p:stCondLst>
                                  <p:childTnLst>
                                    <p:set>
                                      <p:cBhvr rctx="PPT">
                                        <p:cTn id="21" dur="indefinite"/>
                                        <p:tgtEl>
                                          <p:spTgt spid="16"/>
                                        </p:tgtEl>
                                        <p:attrNameLst>
                                          <p:attrName>style.opacity</p:attrName>
                                        </p:attrNameLst>
                                      </p:cBhvr>
                                      <p:to>
                                        <p:strVal val="0.5"/>
                                      </p:to>
                                    </p:set>
                                    <p:animEffect filter="image" prLst="opacity: 0.5">
                                      <p:cBhvr rctx="IE">
                                        <p:cTn id="22" dur="indefinite"/>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P spid="16" grpId="0" animBg="1"/>
      <p:bldP spid="16" grpId="1"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relevance ranker</a:t>
            </a:r>
            <a:endParaRPr lang="en-US" dirty="0"/>
          </a:p>
        </p:txBody>
      </p:sp>
      <p:sp>
        <p:nvSpPr>
          <p:cNvPr id="3" name="Content Placeholder 2"/>
          <p:cNvSpPr>
            <a:spLocks noGrp="1"/>
          </p:cNvSpPr>
          <p:nvPr>
            <p:ph idx="1"/>
          </p:nvPr>
        </p:nvSpPr>
        <p:spPr/>
        <p:txBody>
          <a:bodyPr>
            <a:normAutofit/>
          </a:bodyPr>
          <a:lstStyle/>
          <a:p>
            <a:r>
              <a:rPr lang="en-US" dirty="0" smtClean="0"/>
              <a:t>Introduce features capturing overlap between user and advertiser intents</a:t>
            </a:r>
          </a:p>
          <a:p>
            <a:endParaRPr lang="en-US" dirty="0"/>
          </a:p>
          <a:p>
            <a:r>
              <a:rPr lang="en-US" dirty="0" smtClean="0"/>
              <a:t>User intent captured using search results for user query </a:t>
            </a:r>
          </a:p>
          <a:p>
            <a:endParaRPr lang="en-US" dirty="0"/>
          </a:p>
          <a:p>
            <a:r>
              <a:rPr lang="en-US" dirty="0" smtClean="0"/>
              <a:t>Advertiser intent captured using search results for ad keyword </a:t>
            </a:r>
          </a:p>
          <a:p>
            <a:endParaRPr lang="en-US" dirty="0"/>
          </a:p>
          <a:p>
            <a:r>
              <a:rPr lang="en-US" dirty="0" smtClean="0"/>
              <a:t>75 Features introduced:</a:t>
            </a:r>
          </a:p>
          <a:p>
            <a:pPr lvl="1"/>
            <a:r>
              <a:rPr lang="en-US" dirty="0" smtClean="0"/>
              <a:t>Overlap between elements of search results </a:t>
            </a:r>
          </a:p>
          <a:p>
            <a:pPr lvl="1"/>
            <a:r>
              <a:rPr lang="en-US" dirty="0" smtClean="0"/>
              <a:t>Overlap between ad creative and search results for ad keyword</a:t>
            </a:r>
          </a:p>
        </p:txBody>
      </p:sp>
      <p:sp>
        <p:nvSpPr>
          <p:cNvPr id="4" name="Slide Number Placeholder 3"/>
          <p:cNvSpPr>
            <a:spLocks noGrp="1"/>
          </p:cNvSpPr>
          <p:nvPr>
            <p:ph type="sldNum" sz="quarter" idx="12"/>
          </p:nvPr>
        </p:nvSpPr>
        <p:spPr/>
        <p:txBody>
          <a:bodyPr/>
          <a:lstStyle/>
          <a:p>
            <a:fld id="{31726B3F-FA40-49B8-8DEC-A58EB67FB802}" type="slidenum">
              <a:rPr lang="en-US" smtClean="0"/>
              <a:t>19</a:t>
            </a:fld>
            <a:endParaRPr lang="en-US"/>
          </a:p>
        </p:txBody>
      </p:sp>
    </p:spTree>
    <p:extLst>
      <p:ext uri="{BB962C8B-B14F-4D97-AF65-F5344CB8AC3E}">
        <p14:creationId xmlns:p14="http://schemas.microsoft.com/office/powerpoint/2010/main" val="2926035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3756"/>
          <a:stretch/>
        </p:blipFill>
        <p:spPr>
          <a:xfrm>
            <a:off x="2674363" y="182827"/>
            <a:ext cx="8145729" cy="6079672"/>
          </a:xfrm>
          <a:prstGeom prst="rect">
            <a:avLst/>
          </a:prstGeom>
          <a:noFill/>
        </p:spPr>
      </p:pic>
      <p:sp>
        <p:nvSpPr>
          <p:cNvPr id="3" name="Rectangle 2"/>
          <p:cNvSpPr/>
          <p:nvPr/>
        </p:nvSpPr>
        <p:spPr>
          <a:xfrm>
            <a:off x="7998201" y="4081416"/>
            <a:ext cx="2502037" cy="21810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dirty="0"/>
          </a:p>
        </p:txBody>
      </p:sp>
      <p:sp>
        <p:nvSpPr>
          <p:cNvPr id="8" name="TextBox 7"/>
          <p:cNvSpPr txBox="1"/>
          <p:nvPr/>
        </p:nvSpPr>
        <p:spPr>
          <a:xfrm>
            <a:off x="-18592" y="4300243"/>
            <a:ext cx="1360950" cy="923330"/>
          </a:xfrm>
          <a:prstGeom prst="rect">
            <a:avLst/>
          </a:prstGeom>
          <a:noFill/>
        </p:spPr>
        <p:txBody>
          <a:bodyPr wrap="none" rtlCol="0">
            <a:spAutoFit/>
          </a:bodyPr>
          <a:lstStyle/>
          <a:p>
            <a:r>
              <a:rPr lang="en-US" sz="2700" b="1" dirty="0">
                <a:solidFill>
                  <a:schemeClr val="accent6"/>
                </a:solidFill>
              </a:rPr>
              <a:t>Organic </a:t>
            </a:r>
            <a:endParaRPr lang="en-US" sz="2700" b="1" dirty="0" smtClean="0">
              <a:solidFill>
                <a:schemeClr val="accent6"/>
              </a:solidFill>
            </a:endParaRPr>
          </a:p>
          <a:p>
            <a:r>
              <a:rPr lang="en-US" sz="2700" b="1" dirty="0" smtClean="0">
                <a:solidFill>
                  <a:schemeClr val="accent6"/>
                </a:solidFill>
              </a:rPr>
              <a:t>results</a:t>
            </a:r>
            <a:endParaRPr lang="en-US" sz="2700" b="1" dirty="0">
              <a:solidFill>
                <a:schemeClr val="accent6"/>
              </a:solidFill>
            </a:endParaRPr>
          </a:p>
        </p:txBody>
      </p:sp>
      <p:sp>
        <p:nvSpPr>
          <p:cNvPr id="6" name="TextBox 5"/>
          <p:cNvSpPr txBox="1"/>
          <p:nvPr/>
        </p:nvSpPr>
        <p:spPr>
          <a:xfrm>
            <a:off x="-18592" y="1600199"/>
            <a:ext cx="1710020" cy="923330"/>
          </a:xfrm>
          <a:prstGeom prst="rect">
            <a:avLst/>
          </a:prstGeom>
          <a:noFill/>
        </p:spPr>
        <p:txBody>
          <a:bodyPr wrap="none" rtlCol="0">
            <a:spAutoFit/>
          </a:bodyPr>
          <a:lstStyle/>
          <a:p>
            <a:r>
              <a:rPr lang="en-US" sz="2700" b="1" dirty="0" smtClean="0">
                <a:solidFill>
                  <a:schemeClr val="accent2">
                    <a:lumMod val="75000"/>
                  </a:schemeClr>
                </a:solidFill>
              </a:rPr>
              <a:t>Sponsored</a:t>
            </a:r>
          </a:p>
          <a:p>
            <a:r>
              <a:rPr lang="en-US" sz="2700" b="1" dirty="0" smtClean="0">
                <a:solidFill>
                  <a:schemeClr val="accent2">
                    <a:lumMod val="75000"/>
                  </a:schemeClr>
                </a:solidFill>
              </a:rPr>
              <a:t>results</a:t>
            </a:r>
            <a:endParaRPr lang="en-US" sz="2700" b="1" dirty="0">
              <a:solidFill>
                <a:schemeClr val="accent2">
                  <a:lumMod val="75000"/>
                </a:schemeClr>
              </a:solidFill>
            </a:endParaRPr>
          </a:p>
        </p:txBody>
      </p:sp>
      <p:sp>
        <p:nvSpPr>
          <p:cNvPr id="12" name="TextBox 11"/>
          <p:cNvSpPr txBox="1"/>
          <p:nvPr/>
        </p:nvSpPr>
        <p:spPr>
          <a:xfrm>
            <a:off x="-18592" y="154183"/>
            <a:ext cx="1071062" cy="507831"/>
          </a:xfrm>
          <a:prstGeom prst="rect">
            <a:avLst/>
          </a:prstGeom>
          <a:solidFill>
            <a:schemeClr val="bg1"/>
          </a:solidFill>
        </p:spPr>
        <p:txBody>
          <a:bodyPr wrap="none" rtlCol="0">
            <a:spAutoFit/>
          </a:bodyPr>
          <a:lstStyle/>
          <a:p>
            <a:r>
              <a:rPr lang="en-US" sz="2700" b="1" dirty="0" smtClean="0"/>
              <a:t>Query</a:t>
            </a:r>
            <a:endParaRPr lang="en-US" sz="2700" b="1" dirty="0"/>
          </a:p>
        </p:txBody>
      </p:sp>
      <p:sp>
        <p:nvSpPr>
          <p:cNvPr id="16" name="Slide Number Placeholder 15"/>
          <p:cNvSpPr>
            <a:spLocks noGrp="1"/>
          </p:cNvSpPr>
          <p:nvPr>
            <p:ph type="sldNum" sz="quarter" idx="12"/>
          </p:nvPr>
        </p:nvSpPr>
        <p:spPr/>
        <p:txBody>
          <a:bodyPr/>
          <a:lstStyle/>
          <a:p>
            <a:fld id="{D3583F91-BE5E-4050-BBD6-A364F230DF43}" type="slidenum">
              <a:rPr lang="en-US" smtClean="0"/>
              <a:t>2</a:t>
            </a:fld>
            <a:endParaRPr lang="en-US"/>
          </a:p>
        </p:txBody>
      </p:sp>
      <p:sp>
        <p:nvSpPr>
          <p:cNvPr id="18" name="Right Arrow 17"/>
          <p:cNvSpPr/>
          <p:nvPr/>
        </p:nvSpPr>
        <p:spPr>
          <a:xfrm>
            <a:off x="1779058" y="182827"/>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19" name="Right Arrow 18"/>
          <p:cNvSpPr/>
          <p:nvPr/>
        </p:nvSpPr>
        <p:spPr>
          <a:xfrm>
            <a:off x="1779058" y="1600199"/>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20" name="Right Arrow 19"/>
          <p:cNvSpPr/>
          <p:nvPr/>
        </p:nvSpPr>
        <p:spPr>
          <a:xfrm>
            <a:off x="1779058" y="4300243"/>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4" name="Rectangle 3"/>
          <p:cNvSpPr/>
          <p:nvPr/>
        </p:nvSpPr>
        <p:spPr>
          <a:xfrm>
            <a:off x="2674363" y="1600199"/>
            <a:ext cx="7716546" cy="255616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74363" y="4300243"/>
            <a:ext cx="7716546" cy="196225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508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9" grpId="0" animBg="1"/>
      <p:bldP spid="20" grpId="0" animBg="1"/>
      <p:bldP spid="4"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1726B3F-FA40-49B8-8DEC-A58EB67FB802}" type="slidenum">
              <a:rPr lang="en-US" smtClean="0"/>
              <a:t>20</a:t>
            </a:fld>
            <a:endParaRPr lang="en-US"/>
          </a:p>
        </p:txBody>
      </p:sp>
    </p:spTree>
    <p:extLst>
      <p:ext uri="{BB962C8B-B14F-4D97-AF65-F5344CB8AC3E}">
        <p14:creationId xmlns:p14="http://schemas.microsoft.com/office/powerpoint/2010/main" val="1339141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performance of ranker</a:t>
            </a:r>
            <a:endParaRPr lang="en-US" dirty="0"/>
          </a:p>
        </p:txBody>
      </p:sp>
      <p:sp>
        <p:nvSpPr>
          <p:cNvPr id="8" name="Rounded Rectangle 7"/>
          <p:cNvSpPr/>
          <p:nvPr/>
        </p:nvSpPr>
        <p:spPr>
          <a:xfrm>
            <a:off x="3922459" y="3724170"/>
            <a:ext cx="1906322" cy="771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Trained Ranker</a:t>
            </a:r>
          </a:p>
        </p:txBody>
      </p:sp>
      <p:sp>
        <p:nvSpPr>
          <p:cNvPr id="12" name="TextBox 11"/>
          <p:cNvSpPr txBox="1"/>
          <p:nvPr/>
        </p:nvSpPr>
        <p:spPr>
          <a:xfrm>
            <a:off x="3438242" y="1172188"/>
            <a:ext cx="2874761" cy="769441"/>
          </a:xfrm>
          <a:prstGeom prst="rect">
            <a:avLst/>
          </a:prstGeom>
          <a:noFill/>
        </p:spPr>
        <p:txBody>
          <a:bodyPr wrap="none" rtlCol="0">
            <a:spAutoFit/>
          </a:bodyPr>
          <a:lstStyle/>
          <a:p>
            <a:pPr algn="ctr"/>
            <a:r>
              <a:rPr lang="en-US" sz="2200" dirty="0"/>
              <a:t>Validation set</a:t>
            </a:r>
          </a:p>
          <a:p>
            <a:pPr algn="ctr"/>
            <a:r>
              <a:rPr lang="en-US" sz="2200" dirty="0"/>
              <a:t>(query, ad, judgement)</a:t>
            </a:r>
          </a:p>
        </p:txBody>
      </p:sp>
      <p:cxnSp>
        <p:nvCxnSpPr>
          <p:cNvPr id="17" name="Straight Arrow Connector 16"/>
          <p:cNvCxnSpPr>
            <a:stCxn id="12" idx="2"/>
            <a:endCxn id="22" idx="0"/>
          </p:cNvCxnSpPr>
          <p:nvPr/>
        </p:nvCxnSpPr>
        <p:spPr>
          <a:xfrm flipH="1">
            <a:off x="4875620" y="1941629"/>
            <a:ext cx="2" cy="45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57688" y="4637272"/>
            <a:ext cx="2652586" cy="430887"/>
          </a:xfrm>
          <a:prstGeom prst="rect">
            <a:avLst/>
          </a:prstGeom>
          <a:noFill/>
        </p:spPr>
        <p:txBody>
          <a:bodyPr wrap="none" rtlCol="0">
            <a:spAutoFit/>
          </a:bodyPr>
          <a:lstStyle/>
          <a:p>
            <a:pPr algn="ctr"/>
            <a:r>
              <a:rPr lang="en-US" sz="2200" dirty="0"/>
              <a:t>(query, ad, relevance)</a:t>
            </a:r>
          </a:p>
        </p:txBody>
      </p:sp>
      <p:cxnSp>
        <p:nvCxnSpPr>
          <p:cNvPr id="21" name="Straight Arrow Connector 20"/>
          <p:cNvCxnSpPr>
            <a:stCxn id="22" idx="2"/>
            <a:endCxn id="8" idx="0"/>
          </p:cNvCxnSpPr>
          <p:nvPr/>
        </p:nvCxnSpPr>
        <p:spPr>
          <a:xfrm>
            <a:off x="4875620" y="3180771"/>
            <a:ext cx="0" cy="5433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041835" y="5182878"/>
            <a:ext cx="3667573" cy="1118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Compare ranker result against human judgement</a:t>
            </a:r>
          </a:p>
        </p:txBody>
      </p:sp>
      <p:sp>
        <p:nvSpPr>
          <p:cNvPr id="22" name="Rounded Rectangle 21"/>
          <p:cNvSpPr/>
          <p:nvPr/>
        </p:nvSpPr>
        <p:spPr>
          <a:xfrm>
            <a:off x="3583980" y="2398617"/>
            <a:ext cx="2583280" cy="782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Compute numerical features</a:t>
            </a:r>
          </a:p>
        </p:txBody>
      </p:sp>
      <p:cxnSp>
        <p:nvCxnSpPr>
          <p:cNvPr id="42" name="Straight Arrow Connector 41"/>
          <p:cNvCxnSpPr/>
          <p:nvPr/>
        </p:nvCxnSpPr>
        <p:spPr>
          <a:xfrm>
            <a:off x="4875621" y="4495216"/>
            <a:ext cx="1" cy="6876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2" idx="3"/>
            <a:endCxn id="14" idx="3"/>
          </p:cNvCxnSpPr>
          <p:nvPr/>
        </p:nvCxnSpPr>
        <p:spPr>
          <a:xfrm>
            <a:off x="6313003" y="1556908"/>
            <a:ext cx="396405" cy="4185102"/>
          </a:xfrm>
          <a:prstGeom prst="bentConnector3">
            <a:avLst>
              <a:gd name="adj1" fmla="val 20358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110657" y="3237027"/>
            <a:ext cx="2789803" cy="430887"/>
          </a:xfrm>
          <a:prstGeom prst="rect">
            <a:avLst/>
          </a:prstGeom>
          <a:noFill/>
        </p:spPr>
        <p:txBody>
          <a:bodyPr wrap="none" rtlCol="0">
            <a:spAutoFit/>
          </a:bodyPr>
          <a:lstStyle/>
          <a:p>
            <a:pPr algn="ctr"/>
            <a:r>
              <a:rPr lang="en-US" sz="2200" dirty="0"/>
              <a:t>(query, ad, judgement)</a:t>
            </a:r>
          </a:p>
        </p:txBody>
      </p:sp>
      <p:sp>
        <p:nvSpPr>
          <p:cNvPr id="3" name="Slide Number Placeholder 2"/>
          <p:cNvSpPr>
            <a:spLocks noGrp="1"/>
          </p:cNvSpPr>
          <p:nvPr>
            <p:ph type="sldNum" sz="quarter" idx="12"/>
          </p:nvPr>
        </p:nvSpPr>
        <p:spPr/>
        <p:txBody>
          <a:bodyPr/>
          <a:lstStyle/>
          <a:p>
            <a:fld id="{D3583F91-BE5E-4050-BBD6-A364F230DF43}" type="slidenum">
              <a:rPr lang="en-US" smtClean="0"/>
              <a:t>21</a:t>
            </a:fld>
            <a:endParaRPr lang="en-US" dirty="0"/>
          </a:p>
        </p:txBody>
      </p:sp>
    </p:spTree>
    <p:extLst>
      <p:ext uri="{BB962C8B-B14F-4D97-AF65-F5344CB8AC3E}">
        <p14:creationId xmlns:p14="http://schemas.microsoft.com/office/powerpoint/2010/main" val="78641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14" grpId="0" animBg="1"/>
      <p:bldP spid="22" grpId="0" animBg="1"/>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performance of ranker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Did the ranker identify most of the relevant results?</a:t>
                </a:r>
              </a:p>
              <a:p>
                <a:pPr lvl="1"/>
                <a14:m>
                  <m:oMath xmlns:m="http://schemas.openxmlformats.org/officeDocument/2006/math">
                    <m:r>
                      <m:rPr>
                        <m:nor/>
                      </m:rPr>
                      <a:rPr lang="en-US" b="0" i="0" smtClean="0">
                        <a:latin typeface="Cambria Math" panose="02040503050406030204" pitchFamily="18" charset="0"/>
                      </a:rPr>
                      <m:t>Recall</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nor/>
                          </m:rPr>
                          <a:rPr lang="en-US">
                            <a:latin typeface="Cambria Math" panose="02040503050406030204" pitchFamily="18" charset="0"/>
                          </a:rPr>
                          <m:t>no</m:t>
                        </m:r>
                        <m:r>
                          <m:rPr>
                            <m:nor/>
                          </m:rPr>
                          <a:rPr lang="en-US">
                            <a:latin typeface="Cambria Math" panose="02040503050406030204" pitchFamily="18" charset="0"/>
                          </a:rPr>
                          <m:t>. </m:t>
                        </m:r>
                        <m:r>
                          <m:rPr>
                            <m:nor/>
                          </m:rPr>
                          <a:rPr lang="en-US">
                            <a:latin typeface="Cambria Math" panose="02040503050406030204" pitchFamily="18" charset="0"/>
                          </a:rPr>
                          <m:t>of</m:t>
                        </m:r>
                        <m:r>
                          <m:rPr>
                            <m:nor/>
                          </m:rPr>
                          <a:rPr lang="en-US">
                            <a:latin typeface="Cambria Math" panose="02040503050406030204" pitchFamily="18" charset="0"/>
                          </a:rPr>
                          <m:t> </m:t>
                        </m:r>
                        <m:r>
                          <m:rPr>
                            <m:nor/>
                          </m:rPr>
                          <a:rPr lang="en-US">
                            <a:latin typeface="Cambria Math" panose="02040503050406030204" pitchFamily="18" charset="0"/>
                          </a:rPr>
                          <m:t>relevant</m:t>
                        </m:r>
                        <m:r>
                          <m:rPr>
                            <m:nor/>
                          </m:rPr>
                          <a:rPr lang="en-US">
                            <a:latin typeface="Cambria Math" panose="02040503050406030204" pitchFamily="18" charset="0"/>
                          </a:rPr>
                          <m:t> </m:t>
                        </m:r>
                        <m:r>
                          <m:rPr>
                            <m:nor/>
                          </m:rPr>
                          <a:rPr lang="en-US">
                            <a:latin typeface="Cambria Math" panose="02040503050406030204" pitchFamily="18" charset="0"/>
                          </a:rPr>
                          <m:t>ads</m:t>
                        </m:r>
                        <m:r>
                          <m:rPr>
                            <m:nor/>
                          </m:rPr>
                          <a:rPr lang="en-US">
                            <a:latin typeface="Cambria Math" panose="02040503050406030204" pitchFamily="18" charset="0"/>
                          </a:rPr>
                          <m:t> </m:t>
                        </m:r>
                        <m:r>
                          <m:rPr>
                            <m:nor/>
                          </m:rPr>
                          <a:rPr lang="en-US">
                            <a:latin typeface="Cambria Math" panose="02040503050406030204" pitchFamily="18" charset="0"/>
                          </a:rPr>
                          <m:t>identified</m:t>
                        </m:r>
                      </m:num>
                      <m:den>
                        <m:r>
                          <m:rPr>
                            <m:nor/>
                          </m:rPr>
                          <a:rPr lang="en-US" b="0" i="0" smtClean="0">
                            <a:latin typeface="Cambria Math" panose="02040503050406030204" pitchFamily="18" charset="0"/>
                          </a:rPr>
                          <m:t>total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number</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of</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relevant</m:t>
                        </m:r>
                        <m:r>
                          <m:rPr>
                            <m:nor/>
                          </m:rPr>
                          <a:rPr lang="en-US" b="0" i="0" smtClean="0">
                            <a:latin typeface="Cambria Math" panose="02040503050406030204" pitchFamily="18" charset="0"/>
                          </a:rPr>
                          <m:t> </m:t>
                        </m:r>
                        <m:r>
                          <m:rPr>
                            <m:nor/>
                          </m:rPr>
                          <a:rPr lang="en-US" b="0" i="0" smtClean="0">
                            <a:latin typeface="Cambria Math" panose="02040503050406030204" pitchFamily="18" charset="0"/>
                          </a:rPr>
                          <m:t>ads</m:t>
                        </m:r>
                      </m:den>
                    </m:f>
                  </m:oMath>
                </a14:m>
                <a:endParaRPr lang="en-US" dirty="0" smtClean="0"/>
              </a:p>
              <a:p>
                <a:endParaRPr lang="en-US" dirty="0" smtClean="0"/>
              </a:p>
              <a:p>
                <a:r>
                  <a:rPr lang="en-US" dirty="0" smtClean="0"/>
                  <a:t>How accurately did the ranker identify relevant ads?</a:t>
                </a:r>
              </a:p>
              <a:p>
                <a:pPr lvl="1"/>
                <a14:m>
                  <m:oMath xmlns:m="http://schemas.openxmlformats.org/officeDocument/2006/math">
                    <m:r>
                      <m:rPr>
                        <m:nor/>
                      </m:rPr>
                      <a:rPr lang="en-US" b="0" i="0" smtClean="0">
                        <a:latin typeface="Cambria Math" panose="02040503050406030204" pitchFamily="18" charset="0"/>
                      </a:rPr>
                      <m:t>Precision</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nor/>
                          </m:rPr>
                          <a:rPr lang="en-US">
                            <a:latin typeface="Cambria Math" panose="02040503050406030204" pitchFamily="18" charset="0"/>
                          </a:rPr>
                          <m:t>ads</m:t>
                        </m:r>
                        <m:r>
                          <m:rPr>
                            <m:nor/>
                          </m:rPr>
                          <a:rPr lang="en-US">
                            <a:latin typeface="Cambria Math" panose="02040503050406030204" pitchFamily="18" charset="0"/>
                          </a:rPr>
                          <m:t> </m:t>
                        </m:r>
                        <m:r>
                          <m:rPr>
                            <m:nor/>
                          </m:rPr>
                          <a:rPr lang="en-US">
                            <a:latin typeface="Cambria Math" panose="02040503050406030204" pitchFamily="18" charset="0"/>
                          </a:rPr>
                          <m:t>identified</m:t>
                        </m:r>
                        <m:r>
                          <m:rPr>
                            <m:nor/>
                          </m:rPr>
                          <a:rPr lang="en-US">
                            <a:latin typeface="Cambria Math" panose="02040503050406030204" pitchFamily="18" charset="0"/>
                          </a:rPr>
                          <m:t> </m:t>
                        </m:r>
                        <m:r>
                          <m:rPr>
                            <m:nor/>
                          </m:rPr>
                          <a:rPr lang="en-US">
                            <a:latin typeface="Cambria Math" panose="02040503050406030204" pitchFamily="18" charset="0"/>
                          </a:rPr>
                          <m:t>that</m:t>
                        </m:r>
                        <m:r>
                          <m:rPr>
                            <m:nor/>
                          </m:rPr>
                          <a:rPr lang="en-US">
                            <a:latin typeface="Cambria Math" panose="02040503050406030204" pitchFamily="18" charset="0"/>
                          </a:rPr>
                          <m:t> </m:t>
                        </m:r>
                        <m:r>
                          <m:rPr>
                            <m:nor/>
                          </m:rPr>
                          <a:rPr lang="en-US">
                            <a:latin typeface="Cambria Math" panose="02040503050406030204" pitchFamily="18" charset="0"/>
                          </a:rPr>
                          <m:t>are</m:t>
                        </m:r>
                        <m:r>
                          <m:rPr>
                            <m:nor/>
                          </m:rPr>
                          <a:rPr lang="en-US">
                            <a:latin typeface="Cambria Math" panose="02040503050406030204" pitchFamily="18" charset="0"/>
                          </a:rPr>
                          <m:t> </m:t>
                        </m:r>
                        <m:r>
                          <m:rPr>
                            <m:nor/>
                          </m:rPr>
                          <a:rPr lang="en-US">
                            <a:latin typeface="Cambria Math" panose="02040503050406030204" pitchFamily="18" charset="0"/>
                          </a:rPr>
                          <m:t>relevant</m:t>
                        </m:r>
                      </m:num>
                      <m:den>
                        <m:r>
                          <m:rPr>
                            <m:nor/>
                          </m:rPr>
                          <a:rPr lang="en-US">
                            <a:latin typeface="Cambria Math" panose="02040503050406030204" pitchFamily="18" charset="0"/>
                          </a:rPr>
                          <m:t>total</m:t>
                        </m:r>
                        <m:r>
                          <m:rPr>
                            <m:nor/>
                          </m:rPr>
                          <a:rPr lang="en-US">
                            <a:latin typeface="Cambria Math" panose="02040503050406030204" pitchFamily="18" charset="0"/>
                          </a:rPr>
                          <m:t> </m:t>
                        </m:r>
                        <m:r>
                          <m:rPr>
                            <m:nor/>
                          </m:rPr>
                          <a:rPr lang="en-US">
                            <a:latin typeface="Cambria Math" panose="02040503050406030204" pitchFamily="18" charset="0"/>
                          </a:rPr>
                          <m:t>number</m:t>
                        </m:r>
                        <m:r>
                          <m:rPr>
                            <m:nor/>
                          </m:rPr>
                          <a:rPr lang="en-US">
                            <a:latin typeface="Cambria Math" panose="02040503050406030204" pitchFamily="18" charset="0"/>
                          </a:rPr>
                          <m:t> </m:t>
                        </m:r>
                        <m:r>
                          <m:rPr>
                            <m:nor/>
                          </m:rPr>
                          <a:rPr lang="en-US">
                            <a:latin typeface="Cambria Math" panose="02040503050406030204" pitchFamily="18" charset="0"/>
                          </a:rPr>
                          <m:t>of</m:t>
                        </m:r>
                        <m:r>
                          <m:rPr>
                            <m:nor/>
                          </m:rPr>
                          <a:rPr lang="en-US">
                            <a:latin typeface="Cambria Math" panose="02040503050406030204" pitchFamily="18" charset="0"/>
                          </a:rPr>
                          <m:t> </m:t>
                        </m:r>
                        <m:r>
                          <m:rPr>
                            <m:nor/>
                          </m:rPr>
                          <a:rPr lang="en-US">
                            <a:latin typeface="Cambria Math" panose="02040503050406030204" pitchFamily="18" charset="0"/>
                          </a:rPr>
                          <m:t>ads</m:t>
                        </m:r>
                        <m:r>
                          <m:rPr>
                            <m:nor/>
                          </m:rPr>
                          <a:rPr lang="en-US">
                            <a:latin typeface="Cambria Math" panose="02040503050406030204" pitchFamily="18" charset="0"/>
                          </a:rPr>
                          <m:t> </m:t>
                        </m:r>
                        <m:r>
                          <m:rPr>
                            <m:nor/>
                          </m:rPr>
                          <a:rPr lang="en-US">
                            <a:latin typeface="Cambria Math" panose="02040503050406030204" pitchFamily="18" charset="0"/>
                          </a:rPr>
                          <m:t>identified</m:t>
                        </m:r>
                      </m:den>
                    </m:f>
                  </m:oMath>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18" t="-19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726B3F-FA40-49B8-8DEC-A58EB67FB802}" type="slidenum">
              <a:rPr lang="en-US" smtClean="0"/>
              <a:pPr/>
              <a:t>22</a:t>
            </a:fld>
            <a:endParaRPr lang="en-US"/>
          </a:p>
        </p:txBody>
      </p:sp>
    </p:spTree>
    <p:extLst>
      <p:ext uri="{BB962C8B-B14F-4D97-AF65-F5344CB8AC3E}">
        <p14:creationId xmlns:p14="http://schemas.microsoft.com/office/powerpoint/2010/main" val="12099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Precision-Recall</a:t>
            </a:r>
            <a:endParaRPr lang="en-US" dirty="0"/>
          </a:p>
        </p:txBody>
      </p:sp>
      <p:sp>
        <p:nvSpPr>
          <p:cNvPr id="3" name="Content Placeholder 2"/>
          <p:cNvSpPr>
            <a:spLocks noGrp="1"/>
          </p:cNvSpPr>
          <p:nvPr>
            <p:ph idx="1"/>
          </p:nvPr>
        </p:nvSpPr>
        <p:spPr/>
        <p:txBody>
          <a:bodyPr>
            <a:normAutofit/>
          </a:bodyPr>
          <a:lstStyle/>
          <a:p>
            <a:r>
              <a:rPr lang="en-US" dirty="0" smtClean="0"/>
              <a:t>Low precision </a:t>
            </a:r>
            <a:r>
              <a:rPr lang="en-US" dirty="0"/>
              <a:t>results </a:t>
            </a:r>
            <a:r>
              <a:rPr lang="en-US" dirty="0" smtClean="0"/>
              <a:t>in irrelevant ads being shown to users</a:t>
            </a:r>
          </a:p>
          <a:p>
            <a:pPr lvl="1"/>
            <a:r>
              <a:rPr lang="en-US" dirty="0" smtClean="0"/>
              <a:t>Bad user experience </a:t>
            </a:r>
          </a:p>
          <a:p>
            <a:pPr lvl="1"/>
            <a:r>
              <a:rPr lang="en-US" dirty="0" smtClean="0"/>
              <a:t>Wasteful spend for advertisers</a:t>
            </a:r>
            <a:endParaRPr lang="en-US" dirty="0"/>
          </a:p>
          <a:p>
            <a:endParaRPr lang="en-US" dirty="0" smtClean="0"/>
          </a:p>
          <a:p>
            <a:r>
              <a:rPr lang="en-US" dirty="0"/>
              <a:t>Low recall would lead to missed chances</a:t>
            </a:r>
          </a:p>
          <a:p>
            <a:pPr lvl="1"/>
            <a:r>
              <a:rPr lang="en-US" dirty="0"/>
              <a:t>Lost revenue opportunities for search engine</a:t>
            </a:r>
          </a:p>
          <a:p>
            <a:pPr lvl="1"/>
            <a:r>
              <a:rPr lang="en-US" dirty="0"/>
              <a:t>Lost targeting for </a:t>
            </a:r>
            <a:r>
              <a:rPr lang="en-US" dirty="0" smtClean="0"/>
              <a:t>advertisers</a:t>
            </a:r>
          </a:p>
          <a:p>
            <a:pPr lvl="1"/>
            <a:r>
              <a:rPr lang="en-US" dirty="0" smtClean="0"/>
              <a:t>Lost desirable ads for users</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23</a:t>
            </a:fld>
            <a:endParaRPr lang="en-US" dirty="0"/>
          </a:p>
        </p:txBody>
      </p:sp>
    </p:spTree>
    <p:extLst>
      <p:ext uri="{BB962C8B-B14F-4D97-AF65-F5344CB8AC3E}">
        <p14:creationId xmlns:p14="http://schemas.microsoft.com/office/powerpoint/2010/main" val="88855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and approach</a:t>
            </a:r>
            <a:endParaRPr lang="en-US" dirty="0"/>
          </a:p>
        </p:txBody>
      </p:sp>
      <p:sp>
        <p:nvSpPr>
          <p:cNvPr id="3" name="Content Placeholder 2"/>
          <p:cNvSpPr>
            <a:spLocks noGrp="1"/>
          </p:cNvSpPr>
          <p:nvPr>
            <p:ph idx="1"/>
          </p:nvPr>
        </p:nvSpPr>
        <p:spPr/>
        <p:txBody>
          <a:bodyPr/>
          <a:lstStyle/>
          <a:p>
            <a:r>
              <a:rPr lang="en-US" dirty="0" smtClean="0"/>
              <a:t>Data from a large search engine</a:t>
            </a:r>
          </a:p>
          <a:p>
            <a:pPr lvl="1"/>
            <a:r>
              <a:rPr lang="en-US" dirty="0" smtClean="0"/>
              <a:t>1.28M (query, ad) pairs of training data </a:t>
            </a:r>
          </a:p>
          <a:p>
            <a:pPr lvl="1"/>
            <a:r>
              <a:rPr lang="en-US" dirty="0" smtClean="0"/>
              <a:t>320k (query, ad) pairs of validation data </a:t>
            </a:r>
          </a:p>
          <a:p>
            <a:pPr lvl="1"/>
            <a:r>
              <a:rPr lang="en-US" dirty="0" smtClean="0"/>
              <a:t>Several hundred existing features </a:t>
            </a:r>
          </a:p>
          <a:p>
            <a:endParaRPr lang="en-US" dirty="0" smtClean="0"/>
          </a:p>
          <a:p>
            <a:r>
              <a:rPr lang="en-US" dirty="0" smtClean="0"/>
              <a:t>The ranker is trained on a combination of the features we introduce and existing production system features </a:t>
            </a:r>
          </a:p>
          <a:p>
            <a:endParaRPr lang="en-US" dirty="0" smtClean="0"/>
          </a:p>
          <a:p>
            <a:r>
              <a:rPr lang="en-US" dirty="0" smtClean="0"/>
              <a:t>Compare new ranker to current ranker</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24</a:t>
            </a:fld>
            <a:endParaRPr lang="en-US" dirty="0"/>
          </a:p>
        </p:txBody>
      </p:sp>
    </p:spTree>
    <p:extLst>
      <p:ext uri="{BB962C8B-B14F-4D97-AF65-F5344CB8AC3E}">
        <p14:creationId xmlns:p14="http://schemas.microsoft.com/office/powerpoint/2010/main" val="243642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and ad matching </a:t>
            </a:r>
            <a:endParaRPr lang="en-US" dirty="0"/>
          </a:p>
        </p:txBody>
      </p:sp>
      <p:sp>
        <p:nvSpPr>
          <p:cNvPr id="3" name="Content Placeholder 2"/>
          <p:cNvSpPr>
            <a:spLocks noGrp="1"/>
          </p:cNvSpPr>
          <p:nvPr>
            <p:ph idx="1"/>
          </p:nvPr>
        </p:nvSpPr>
        <p:spPr/>
        <p:txBody>
          <a:bodyPr/>
          <a:lstStyle/>
          <a:p>
            <a:r>
              <a:rPr lang="en-US" dirty="0" smtClean="0"/>
              <a:t>Query and ad matched using different match types chosen by advertiser</a:t>
            </a:r>
          </a:p>
          <a:p>
            <a:endParaRPr lang="en-US" dirty="0"/>
          </a:p>
          <a:p>
            <a:r>
              <a:rPr lang="en-US" dirty="0" smtClean="0"/>
              <a:t>Exact match </a:t>
            </a:r>
          </a:p>
          <a:p>
            <a:pPr lvl="1"/>
            <a:r>
              <a:rPr lang="en-US" dirty="0" smtClean="0"/>
              <a:t>Ad keyword: “shoes” and query: “shoes”</a:t>
            </a:r>
          </a:p>
          <a:p>
            <a:pPr lvl="1"/>
            <a:endParaRPr lang="en-US" dirty="0"/>
          </a:p>
          <a:p>
            <a:r>
              <a:rPr lang="en-US" dirty="0" smtClean="0"/>
              <a:t>Broad match </a:t>
            </a:r>
          </a:p>
          <a:p>
            <a:pPr lvl="1"/>
            <a:r>
              <a:rPr lang="en-US" dirty="0" smtClean="0"/>
              <a:t>Ad keyword: “shoes” and query: “sneakers”</a:t>
            </a:r>
          </a:p>
          <a:p>
            <a:pPr lvl="1"/>
            <a:endParaRPr lang="en-US" dirty="0" smtClean="0"/>
          </a:p>
          <a:p>
            <a:r>
              <a:rPr lang="en-US" dirty="0" smtClean="0"/>
              <a:t>Features we introduce capture similarity between query and ad keyword </a:t>
            </a:r>
          </a:p>
        </p:txBody>
      </p:sp>
      <p:sp>
        <p:nvSpPr>
          <p:cNvPr id="4" name="Slide Number Placeholder 3"/>
          <p:cNvSpPr>
            <a:spLocks noGrp="1"/>
          </p:cNvSpPr>
          <p:nvPr>
            <p:ph type="sldNum" sz="quarter" idx="12"/>
          </p:nvPr>
        </p:nvSpPr>
        <p:spPr/>
        <p:txBody>
          <a:bodyPr/>
          <a:lstStyle/>
          <a:p>
            <a:fld id="{D3583F91-BE5E-4050-BBD6-A364F230DF43}" type="slidenum">
              <a:rPr lang="en-US" smtClean="0"/>
              <a:pPr/>
              <a:t>25</a:t>
            </a:fld>
            <a:endParaRPr lang="en-US" dirty="0"/>
          </a:p>
        </p:txBody>
      </p:sp>
    </p:spTree>
    <p:extLst>
      <p:ext uri="{BB962C8B-B14F-4D97-AF65-F5344CB8AC3E}">
        <p14:creationId xmlns:p14="http://schemas.microsoft.com/office/powerpoint/2010/main" val="185749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Significant improvement in broad match</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26</a:t>
            </a:fld>
            <a:endParaRPr lang="en-US" dirty="0"/>
          </a:p>
        </p:txBody>
      </p:sp>
      <p:grpSp>
        <p:nvGrpSpPr>
          <p:cNvPr id="5" name="Group 4"/>
          <p:cNvGrpSpPr/>
          <p:nvPr/>
        </p:nvGrpSpPr>
        <p:grpSpPr>
          <a:xfrm>
            <a:off x="3014403" y="1045418"/>
            <a:ext cx="6224154" cy="4355939"/>
            <a:chOff x="3179619" y="1086982"/>
            <a:chExt cx="6224154" cy="435593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53" t="4110" r="2871" b="13069"/>
            <a:stretch/>
          </p:blipFill>
          <p:spPr>
            <a:xfrm>
              <a:off x="3699163" y="1086982"/>
              <a:ext cx="5704609" cy="404612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7" t="90715" r="2871" b="2306"/>
            <a:stretch/>
          </p:blipFill>
          <p:spPr>
            <a:xfrm>
              <a:off x="3179619" y="5101936"/>
              <a:ext cx="6224154" cy="34098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77" t="4110" r="92521" b="13069"/>
            <a:stretch/>
          </p:blipFill>
          <p:spPr>
            <a:xfrm>
              <a:off x="3382239" y="1086982"/>
              <a:ext cx="384464" cy="4046127"/>
            </a:xfrm>
            <a:prstGeom prst="rect">
              <a:avLst/>
            </a:prstGeom>
          </p:spPr>
        </p:pic>
      </p:grpSp>
      <p:sp>
        <p:nvSpPr>
          <p:cNvPr id="8" name="Rounded Rectangle 7"/>
          <p:cNvSpPr/>
          <p:nvPr/>
        </p:nvSpPr>
        <p:spPr>
          <a:xfrm>
            <a:off x="3754753" y="5472179"/>
            <a:ext cx="5262995" cy="822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2.7% improvement in area under precision-recall </a:t>
            </a:r>
            <a:r>
              <a:rPr lang="en-US" sz="2400" dirty="0" smtClean="0"/>
              <a:t>curve </a:t>
            </a:r>
            <a:endParaRPr lang="en-US" sz="2400" dirty="0"/>
          </a:p>
        </p:txBody>
      </p:sp>
    </p:spTree>
    <p:extLst>
      <p:ext uri="{BB962C8B-B14F-4D97-AF65-F5344CB8AC3E}">
        <p14:creationId xmlns:p14="http://schemas.microsoft.com/office/powerpoint/2010/main" val="64627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Mismatched user and advertiser intents leads to errors in sponsored ads</a:t>
            </a:r>
          </a:p>
          <a:p>
            <a:endParaRPr lang="en-US" dirty="0"/>
          </a:p>
          <a:p>
            <a:r>
              <a:rPr lang="en-US" dirty="0" smtClean="0"/>
              <a:t>Interpreting ad keywords poses a challenge due to their brevity</a:t>
            </a:r>
          </a:p>
          <a:p>
            <a:endParaRPr lang="en-US" dirty="0"/>
          </a:p>
          <a:p>
            <a:r>
              <a:rPr lang="en-US" dirty="0" smtClean="0"/>
              <a:t>Organic search results for the ad keyword capture advertiser intent </a:t>
            </a:r>
          </a:p>
          <a:p>
            <a:endParaRPr lang="en-US" dirty="0" smtClean="0"/>
          </a:p>
          <a:p>
            <a:r>
              <a:rPr lang="en-US" dirty="0" smtClean="0"/>
              <a:t>2.7% gain in area under precision-recall curve over production</a:t>
            </a:r>
          </a:p>
        </p:txBody>
      </p:sp>
      <p:sp>
        <p:nvSpPr>
          <p:cNvPr id="4" name="Slide Number Placeholder 3"/>
          <p:cNvSpPr>
            <a:spLocks noGrp="1"/>
          </p:cNvSpPr>
          <p:nvPr>
            <p:ph type="sldNum" sz="quarter" idx="12"/>
          </p:nvPr>
        </p:nvSpPr>
        <p:spPr/>
        <p:txBody>
          <a:bodyPr/>
          <a:lstStyle/>
          <a:p>
            <a:fld id="{D3583F91-BE5E-4050-BBD6-A364F230DF43}" type="slidenum">
              <a:rPr lang="en-US" smtClean="0"/>
              <a:t>27</a:t>
            </a:fld>
            <a:endParaRPr lang="en-US" dirty="0"/>
          </a:p>
        </p:txBody>
      </p:sp>
    </p:spTree>
    <p:extLst>
      <p:ext uri="{BB962C8B-B14F-4D97-AF65-F5344CB8AC3E}">
        <p14:creationId xmlns:p14="http://schemas.microsoft.com/office/powerpoint/2010/main" val="152567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4" name="Slide Number Placeholder 3"/>
          <p:cNvSpPr>
            <a:spLocks noGrp="1"/>
          </p:cNvSpPr>
          <p:nvPr>
            <p:ph type="sldNum" sz="quarter" idx="12"/>
          </p:nvPr>
        </p:nvSpPr>
        <p:spPr/>
        <p:txBody>
          <a:bodyPr/>
          <a:lstStyle/>
          <a:p>
            <a:fld id="{31726B3F-FA40-49B8-8DEC-A58EB67FB802}" type="slidenum">
              <a:rPr lang="en-US" smtClean="0"/>
              <a:t>28</a:t>
            </a:fld>
            <a:endParaRPr lang="en-US"/>
          </a:p>
        </p:txBody>
      </p:sp>
      <p:pic>
        <p:nvPicPr>
          <p:cNvPr id="5" name="Picture 2" descr="http://www.sysnet.ucsd.edu/~voelker/pubcom/logo/CSELogo_4C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880" y="1337681"/>
            <a:ext cx="5029200" cy="1850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research.microsoft.com/a/i/c/segoe_ms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60" y="4540329"/>
            <a:ext cx="5029200" cy="573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195" t="25344" r="8987" b="34068"/>
          <a:stretch/>
        </p:blipFill>
        <p:spPr>
          <a:xfrm>
            <a:off x="439500" y="4125491"/>
            <a:ext cx="5029200" cy="1403350"/>
          </a:xfrm>
          <a:prstGeom prst="rect">
            <a:avLst/>
          </a:prstGeom>
        </p:spPr>
      </p:pic>
    </p:spTree>
    <p:extLst>
      <p:ext uri="{BB962C8B-B14F-4D97-AF65-F5344CB8AC3E}">
        <p14:creationId xmlns:p14="http://schemas.microsoft.com/office/powerpoint/2010/main" val="2646310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1726B3F-FA40-49B8-8DEC-A58EB67FB802}" type="slidenum">
              <a:rPr lang="en-US" smtClean="0"/>
              <a:pPr/>
              <a:t>29</a:t>
            </a:fld>
            <a:endParaRPr lang="en-US"/>
          </a:p>
        </p:txBody>
      </p:sp>
    </p:spTree>
    <p:extLst>
      <p:ext uri="{BB962C8B-B14F-4D97-AF65-F5344CB8AC3E}">
        <p14:creationId xmlns:p14="http://schemas.microsoft.com/office/powerpoint/2010/main" val="273869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r="34358" b="57618"/>
          <a:stretch/>
        </p:blipFill>
        <p:spPr>
          <a:xfrm>
            <a:off x="2410392" y="307645"/>
            <a:ext cx="9388478" cy="5933805"/>
          </a:xfrm>
          <a:prstGeom prst="rect">
            <a:avLst/>
          </a:prstGeom>
          <a:noFill/>
        </p:spPr>
      </p:pic>
      <p:sp>
        <p:nvSpPr>
          <p:cNvPr id="16" name="Slide Number Placeholder 15"/>
          <p:cNvSpPr>
            <a:spLocks noGrp="1"/>
          </p:cNvSpPr>
          <p:nvPr>
            <p:ph type="sldNum" sz="quarter" idx="12"/>
          </p:nvPr>
        </p:nvSpPr>
        <p:spPr/>
        <p:txBody>
          <a:bodyPr/>
          <a:lstStyle/>
          <a:p>
            <a:fld id="{D3583F91-BE5E-4050-BBD6-A364F230DF43}" type="slidenum">
              <a:rPr lang="en-US" smtClean="0"/>
              <a:t>3</a:t>
            </a:fld>
            <a:endParaRPr lang="en-US"/>
          </a:p>
        </p:txBody>
      </p:sp>
      <p:sp>
        <p:nvSpPr>
          <p:cNvPr id="17" name="Rectangle 16"/>
          <p:cNvSpPr/>
          <p:nvPr/>
        </p:nvSpPr>
        <p:spPr>
          <a:xfrm>
            <a:off x="2206768" y="4683374"/>
            <a:ext cx="9005717" cy="133973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97438" y="795130"/>
            <a:ext cx="9497808" cy="177910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8129" y="2883494"/>
            <a:ext cx="1802832" cy="1186277"/>
            <a:chOff x="128336" y="2831539"/>
            <a:chExt cx="1802832" cy="1186277"/>
          </a:xfrm>
        </p:grpSpPr>
        <p:sp>
          <p:nvSpPr>
            <p:cNvPr id="4" name="Rounded Rectangle 3"/>
            <p:cNvSpPr/>
            <p:nvPr/>
          </p:nvSpPr>
          <p:spPr>
            <a:xfrm>
              <a:off x="128336" y="3072253"/>
              <a:ext cx="1802832" cy="94556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bg1"/>
                  </a:solidFill>
                </a:rPr>
                <a:t>women’s shoes</a:t>
              </a:r>
              <a:endParaRPr lang="en-US" sz="2700" b="1" dirty="0">
                <a:solidFill>
                  <a:schemeClr val="bg1"/>
                </a:solidFill>
              </a:endParaRPr>
            </a:p>
          </p:txBody>
        </p:sp>
        <p:sp>
          <p:nvSpPr>
            <p:cNvPr id="9" name="Rounded Rectangle 8"/>
            <p:cNvSpPr/>
            <p:nvPr/>
          </p:nvSpPr>
          <p:spPr>
            <a:xfrm>
              <a:off x="413131" y="2831539"/>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grpSp>
      <p:grpSp>
        <p:nvGrpSpPr>
          <p:cNvPr id="3" name="Group 2"/>
          <p:cNvGrpSpPr/>
          <p:nvPr/>
        </p:nvGrpSpPr>
        <p:grpSpPr>
          <a:xfrm>
            <a:off x="138129" y="307645"/>
            <a:ext cx="1802832" cy="866529"/>
            <a:chOff x="105764" y="307645"/>
            <a:chExt cx="1802832" cy="866529"/>
          </a:xfrm>
        </p:grpSpPr>
        <p:sp>
          <p:nvSpPr>
            <p:cNvPr id="10" name="Rounded Rectangle 9"/>
            <p:cNvSpPr/>
            <p:nvPr/>
          </p:nvSpPr>
          <p:spPr>
            <a:xfrm>
              <a:off x="105764" y="548360"/>
              <a:ext cx="1802832" cy="62581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bg1"/>
                  </a:solidFill>
                </a:rPr>
                <a:t>shoes</a:t>
              </a:r>
              <a:endParaRPr lang="en-US" sz="2700" b="1" dirty="0">
                <a:solidFill>
                  <a:schemeClr val="bg1"/>
                </a:solidFill>
              </a:endParaRPr>
            </a:p>
          </p:txBody>
        </p:sp>
        <p:sp>
          <p:nvSpPr>
            <p:cNvPr id="11" name="Rounded Rectangle 10"/>
            <p:cNvSpPr/>
            <p:nvPr/>
          </p:nvSpPr>
          <p:spPr>
            <a:xfrm>
              <a:off x="390559" y="307645"/>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grpSp>
    </p:spTree>
    <p:custDataLst>
      <p:tags r:id="rId1"/>
    </p:custDataLst>
    <p:extLst>
      <p:ext uri="{BB962C8B-B14F-4D97-AF65-F5344CB8AC3E}">
        <p14:creationId xmlns:p14="http://schemas.microsoft.com/office/powerpoint/2010/main" val="58241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1726B3F-FA40-49B8-8DEC-A58EB67FB802}" type="slidenum">
              <a:rPr lang="en-US" smtClean="0"/>
              <a:pPr/>
              <a:t>30</a:t>
            </a:fld>
            <a:endParaRPr lang="en-US"/>
          </a:p>
        </p:txBody>
      </p:sp>
    </p:spTree>
    <p:extLst>
      <p:ext uri="{BB962C8B-B14F-4D97-AF65-F5344CB8AC3E}">
        <p14:creationId xmlns:p14="http://schemas.microsoft.com/office/powerpoint/2010/main" val="3813124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Organic results vs ad results </a:t>
            </a:r>
            <a:endParaRPr lang="en-US" dirty="0"/>
          </a:p>
        </p:txBody>
      </p:sp>
      <p:sp>
        <p:nvSpPr>
          <p:cNvPr id="3" name="Content Placeholder 2"/>
          <p:cNvSpPr>
            <a:spLocks noGrp="1"/>
          </p:cNvSpPr>
          <p:nvPr>
            <p:ph idx="1"/>
          </p:nvPr>
        </p:nvSpPr>
        <p:spPr/>
        <p:txBody>
          <a:bodyPr/>
          <a:lstStyle/>
          <a:p>
            <a:r>
              <a:rPr lang="en-US" dirty="0"/>
              <a:t>Organic and ad result goals are </a:t>
            </a:r>
            <a:r>
              <a:rPr lang="en-US" dirty="0" smtClean="0"/>
              <a:t>different</a:t>
            </a:r>
          </a:p>
          <a:p>
            <a:endParaRPr lang="en-US" dirty="0"/>
          </a:p>
          <a:p>
            <a:r>
              <a:rPr lang="en-US" dirty="0" smtClean="0"/>
              <a:t>Ads “related” to user query</a:t>
            </a:r>
            <a:endParaRPr lang="en-US" dirty="0"/>
          </a:p>
          <a:p>
            <a:endParaRPr lang="en-US" dirty="0" smtClean="0"/>
          </a:p>
          <a:p>
            <a:r>
              <a:rPr lang="en-US" dirty="0" smtClean="0"/>
              <a:t>Example:</a:t>
            </a:r>
          </a:p>
          <a:p>
            <a:pPr lvl="1"/>
            <a:r>
              <a:rPr lang="en-US" sz="2400" dirty="0" smtClean="0"/>
              <a:t>User query: “prom dresses”</a:t>
            </a:r>
          </a:p>
          <a:p>
            <a:pPr lvl="1"/>
            <a:r>
              <a:rPr lang="en-US" sz="2400" dirty="0" smtClean="0"/>
              <a:t>Ad for Limousine service targeting “prom dresses”</a:t>
            </a:r>
          </a:p>
          <a:p>
            <a:pPr lvl="1"/>
            <a:r>
              <a:rPr lang="en-US" sz="2400" dirty="0" smtClean="0"/>
              <a:t>Good ad but bad organic result </a:t>
            </a:r>
            <a:endParaRPr lang="en-US" dirty="0"/>
          </a:p>
        </p:txBody>
      </p:sp>
      <p:sp>
        <p:nvSpPr>
          <p:cNvPr id="5" name="Slide Number Placeholder 2"/>
          <p:cNvSpPr>
            <a:spLocks noGrp="1"/>
          </p:cNvSpPr>
          <p:nvPr>
            <p:ph type="sldNum" sz="quarter" idx="12"/>
          </p:nvPr>
        </p:nvSpPr>
        <p:spPr>
          <a:xfrm>
            <a:off x="9900460" y="6459787"/>
            <a:ext cx="1312025" cy="365125"/>
          </a:xfrm>
        </p:spPr>
        <p:txBody>
          <a:bodyPr/>
          <a:lstStyle/>
          <a:p>
            <a:r>
              <a:rPr lang="en-US" dirty="0" smtClean="0"/>
              <a:t>8</a:t>
            </a:r>
            <a:endParaRPr lang="en-US" dirty="0"/>
          </a:p>
        </p:txBody>
      </p:sp>
      <p:sp>
        <p:nvSpPr>
          <p:cNvPr id="4" name="Rounded Rectangle 3"/>
          <p:cNvSpPr/>
          <p:nvPr/>
        </p:nvSpPr>
        <p:spPr>
          <a:xfrm>
            <a:off x="3538624" y="5444836"/>
            <a:ext cx="5175712"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 keywords are for targeting</a:t>
            </a:r>
            <a:endParaRPr lang="en-US" sz="2800" dirty="0"/>
          </a:p>
        </p:txBody>
      </p:sp>
    </p:spTree>
    <p:extLst>
      <p:ext uri="{BB962C8B-B14F-4D97-AF65-F5344CB8AC3E}">
        <p14:creationId xmlns:p14="http://schemas.microsoft.com/office/powerpoint/2010/main" val="134674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Huge and growing industry</a:t>
            </a:r>
            <a:endParaRPr lang="en-US" dirty="0"/>
          </a:p>
        </p:txBody>
      </p:sp>
      <p:graphicFrame>
        <p:nvGraphicFramePr>
          <p:cNvPr id="24" name="Content Placeholder 23"/>
          <p:cNvGraphicFramePr>
            <a:graphicFrameLocks noGrp="1"/>
          </p:cNvGraphicFramePr>
          <p:nvPr>
            <p:ph idx="1"/>
            <p:extLst/>
          </p:nvPr>
        </p:nvGraphicFramePr>
        <p:xfrm>
          <a:off x="1524000" y="1352282"/>
          <a:ext cx="9053848" cy="452958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rot="20665679">
            <a:off x="5795889" y="3376246"/>
            <a:ext cx="583814" cy="369332"/>
          </a:xfrm>
          <a:prstGeom prst="rect">
            <a:avLst/>
          </a:prstGeom>
          <a:noFill/>
        </p:spPr>
        <p:txBody>
          <a:bodyPr wrap="none" rtlCol="0">
            <a:spAutoFit/>
          </a:bodyPr>
          <a:lstStyle/>
          <a:p>
            <a:r>
              <a:rPr lang="en-US" b="1" dirty="0"/>
              <a:t>20%</a:t>
            </a:r>
          </a:p>
        </p:txBody>
      </p:sp>
      <p:sp>
        <p:nvSpPr>
          <p:cNvPr id="3" name="Slide Number Placeholder 2"/>
          <p:cNvSpPr>
            <a:spLocks noGrp="1"/>
          </p:cNvSpPr>
          <p:nvPr>
            <p:ph type="sldNum" sz="quarter" idx="12"/>
          </p:nvPr>
        </p:nvSpPr>
        <p:spPr/>
        <p:txBody>
          <a:bodyPr/>
          <a:lstStyle/>
          <a:p>
            <a:fld id="{D3583F91-BE5E-4050-BBD6-A364F230DF43}" type="slidenum">
              <a:rPr lang="en-US" smtClean="0"/>
              <a:t>4</a:t>
            </a:fld>
            <a:endParaRPr lang="en-US" dirty="0"/>
          </a:p>
        </p:txBody>
      </p:sp>
    </p:spTree>
    <p:extLst>
      <p:ext uri="{BB962C8B-B14F-4D97-AF65-F5344CB8AC3E}">
        <p14:creationId xmlns:p14="http://schemas.microsoft.com/office/powerpoint/2010/main" val="255073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583F91-BE5E-4050-BBD6-A364F230DF43}" type="slidenum">
              <a:rPr lang="en-US" smtClean="0"/>
              <a:t>5</a:t>
            </a:fld>
            <a:endParaRPr lang="en-US" dirty="0"/>
          </a:p>
        </p:txBody>
      </p:sp>
      <p:sp>
        <p:nvSpPr>
          <p:cNvPr id="16" name="Rounded Rectangle 15"/>
          <p:cNvSpPr/>
          <p:nvPr/>
        </p:nvSpPr>
        <p:spPr>
          <a:xfrm>
            <a:off x="128336" y="317826"/>
            <a:ext cx="2656428" cy="11672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What is </a:t>
            </a:r>
            <a:r>
              <a:rPr lang="en-US" sz="2700" dirty="0" smtClean="0"/>
              <a:t>today’s</a:t>
            </a:r>
          </a:p>
          <a:p>
            <a:pPr algn="ctr"/>
            <a:r>
              <a:rPr lang="en-US" sz="2700" dirty="0" smtClean="0"/>
              <a:t>date in Japan</a:t>
            </a:r>
            <a:endParaRPr lang="en-US" sz="2700" dirty="0"/>
          </a:p>
        </p:txBody>
      </p:sp>
      <p:sp>
        <p:nvSpPr>
          <p:cNvPr id="17" name="Rounded Rectangle 16"/>
          <p:cNvSpPr/>
          <p:nvPr/>
        </p:nvSpPr>
        <p:spPr>
          <a:xfrm>
            <a:off x="839929" y="77112"/>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18" name="Rounded Rectangle 17"/>
          <p:cNvSpPr/>
          <p:nvPr/>
        </p:nvSpPr>
        <p:spPr>
          <a:xfrm>
            <a:off x="128336" y="2233425"/>
            <a:ext cx="2656428" cy="6968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Date Japan</a:t>
            </a:r>
            <a:endParaRPr lang="en-US" sz="2700" dirty="0"/>
          </a:p>
        </p:txBody>
      </p:sp>
      <p:sp>
        <p:nvSpPr>
          <p:cNvPr id="19" name="Rounded Rectangle 18"/>
          <p:cNvSpPr/>
          <p:nvPr/>
        </p:nvSpPr>
        <p:spPr>
          <a:xfrm>
            <a:off x="839929" y="1992711"/>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pic>
        <p:nvPicPr>
          <p:cNvPr id="20" name="Picture 19" descr="Screen Clipping"/>
          <p:cNvPicPr>
            <a:picLocks noChangeAspect="1"/>
          </p:cNvPicPr>
          <p:nvPr/>
        </p:nvPicPr>
        <p:blipFill rotWithShape="1">
          <a:blip r:embed="rId3">
            <a:extLst>
              <a:ext uri="{28A0092B-C50C-407E-A947-70E740481C1C}">
                <a14:useLocalDpi xmlns:a14="http://schemas.microsoft.com/office/drawing/2010/main" val="0"/>
              </a:ext>
            </a:extLst>
          </a:blip>
          <a:srcRect l="12327" t="1178" r="3736" b="82937"/>
          <a:stretch/>
        </p:blipFill>
        <p:spPr>
          <a:xfrm>
            <a:off x="3127664" y="93520"/>
            <a:ext cx="7398327" cy="1215736"/>
          </a:xfrm>
          <a:prstGeom prst="rect">
            <a:avLst/>
          </a:prstGeom>
        </p:spPr>
      </p:pic>
      <p:pic>
        <p:nvPicPr>
          <p:cNvPr id="22" name="Picture 21" descr="Screen Clipping"/>
          <p:cNvPicPr>
            <a:picLocks noChangeAspect="1"/>
          </p:cNvPicPr>
          <p:nvPr/>
        </p:nvPicPr>
        <p:blipFill rotWithShape="1">
          <a:blip r:embed="rId3">
            <a:extLst>
              <a:ext uri="{28A0092B-C50C-407E-A947-70E740481C1C}">
                <a14:useLocalDpi xmlns:a14="http://schemas.microsoft.com/office/drawing/2010/main" val="0"/>
              </a:ext>
            </a:extLst>
          </a:blip>
          <a:srcRect l="12327" t="19417" r="3736" b="18153"/>
          <a:stretch/>
        </p:blipFill>
        <p:spPr>
          <a:xfrm>
            <a:off x="3127663" y="1542217"/>
            <a:ext cx="7398327" cy="4778127"/>
          </a:xfrm>
          <a:prstGeom prst="rect">
            <a:avLst/>
          </a:prstGeom>
        </p:spPr>
      </p:pic>
      <p:sp>
        <p:nvSpPr>
          <p:cNvPr id="15" name="Rectangle 14"/>
          <p:cNvSpPr/>
          <p:nvPr/>
        </p:nvSpPr>
        <p:spPr>
          <a:xfrm>
            <a:off x="3127663" y="1511044"/>
            <a:ext cx="7398327" cy="1782874"/>
          </a:xfrm>
          <a:prstGeom prst="rect">
            <a:avLst/>
          </a:prstGeom>
          <a:noFill/>
          <a:ln w="38100">
            <a:solidFill>
              <a:srgbClr val="45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7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583F91-BE5E-4050-BBD6-A364F230DF43}" type="slidenum">
              <a:rPr lang="en-US" smtClean="0"/>
              <a:t>6</a:t>
            </a:fld>
            <a:endParaRPr lang="en-US" dirty="0"/>
          </a:p>
        </p:txBody>
      </p:sp>
      <p:sp>
        <p:nvSpPr>
          <p:cNvPr id="16" name="Rounded Rectangle 15"/>
          <p:cNvSpPr/>
          <p:nvPr/>
        </p:nvSpPr>
        <p:spPr>
          <a:xfrm>
            <a:off x="128336" y="317826"/>
            <a:ext cx="2656428" cy="78361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Virgin </a:t>
            </a:r>
            <a:r>
              <a:rPr lang="en-US" sz="2700" dirty="0"/>
              <a:t>R</a:t>
            </a:r>
            <a:r>
              <a:rPr lang="en-US" sz="2700" dirty="0" smtClean="0"/>
              <a:t>iver Utah</a:t>
            </a:r>
            <a:endParaRPr lang="en-US" sz="2700" dirty="0"/>
          </a:p>
        </p:txBody>
      </p:sp>
      <p:sp>
        <p:nvSpPr>
          <p:cNvPr id="17" name="Rounded Rectangle 16"/>
          <p:cNvSpPr/>
          <p:nvPr/>
        </p:nvSpPr>
        <p:spPr>
          <a:xfrm>
            <a:off x="839929" y="77112"/>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18" name="Rounded Rectangle 17"/>
          <p:cNvSpPr/>
          <p:nvPr/>
        </p:nvSpPr>
        <p:spPr>
          <a:xfrm>
            <a:off x="128336" y="1838571"/>
            <a:ext cx="2656428" cy="6968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Virgin Media</a:t>
            </a:r>
            <a:endParaRPr lang="en-US" sz="2700" dirty="0"/>
          </a:p>
        </p:txBody>
      </p:sp>
      <p:sp>
        <p:nvSpPr>
          <p:cNvPr id="19" name="Rounded Rectangle 18"/>
          <p:cNvSpPr/>
          <p:nvPr/>
        </p:nvSpPr>
        <p:spPr>
          <a:xfrm>
            <a:off x="839929" y="1597857"/>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pic>
        <p:nvPicPr>
          <p:cNvPr id="10" name="Picture 9" descr="Server Side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9692" t="6361" r="30681" b="12470"/>
          <a:stretch/>
        </p:blipFill>
        <p:spPr bwMode="auto">
          <a:xfrm>
            <a:off x="2972615" y="77112"/>
            <a:ext cx="7867862" cy="61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23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583F91-BE5E-4050-BBD6-A364F230DF43}" type="slidenum">
              <a:rPr lang="en-US" smtClean="0"/>
              <a:t>7</a:t>
            </a:fld>
            <a:endParaRPr lang="en-US" dirty="0"/>
          </a:p>
        </p:txBody>
      </p:sp>
      <p:pic>
        <p:nvPicPr>
          <p:cNvPr id="10" name="Picture 9" descr="Server Side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9692" t="6361" r="30681" b="12470"/>
          <a:stretch/>
        </p:blipFill>
        <p:spPr bwMode="auto">
          <a:xfrm>
            <a:off x="2972615" y="77112"/>
            <a:ext cx="7867862" cy="61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8336" y="3678599"/>
            <a:ext cx="2656428" cy="2451504"/>
          </a:xfrm>
          <a:prstGeom prst="rect">
            <a:avLst/>
          </a:prstGeom>
        </p:spPr>
      </p:pic>
      <p:sp>
        <p:nvSpPr>
          <p:cNvPr id="9" name="Rectangle 8"/>
          <p:cNvSpPr/>
          <p:nvPr/>
        </p:nvSpPr>
        <p:spPr>
          <a:xfrm>
            <a:off x="3045352" y="3387391"/>
            <a:ext cx="7730021" cy="274271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8336" y="317826"/>
            <a:ext cx="2656428" cy="78361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Virgin </a:t>
            </a:r>
            <a:r>
              <a:rPr lang="en-US" sz="2700" dirty="0"/>
              <a:t>R</a:t>
            </a:r>
            <a:r>
              <a:rPr lang="en-US" sz="2700" dirty="0" smtClean="0"/>
              <a:t>iver Utah</a:t>
            </a:r>
            <a:endParaRPr lang="en-US" sz="2700" dirty="0"/>
          </a:p>
        </p:txBody>
      </p:sp>
      <p:sp>
        <p:nvSpPr>
          <p:cNvPr id="12" name="Rounded Rectangle 11"/>
          <p:cNvSpPr/>
          <p:nvPr/>
        </p:nvSpPr>
        <p:spPr>
          <a:xfrm>
            <a:off x="839929" y="77112"/>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Query</a:t>
            </a:r>
            <a:endParaRPr lang="en-US" sz="1600" dirty="0">
              <a:solidFill>
                <a:schemeClr val="tx1"/>
              </a:solidFill>
            </a:endParaRPr>
          </a:p>
        </p:txBody>
      </p:sp>
      <p:sp>
        <p:nvSpPr>
          <p:cNvPr id="13" name="Rounded Rectangle 12"/>
          <p:cNvSpPr/>
          <p:nvPr/>
        </p:nvSpPr>
        <p:spPr>
          <a:xfrm>
            <a:off x="128336" y="1838571"/>
            <a:ext cx="2656428" cy="6968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Virgin Media</a:t>
            </a:r>
            <a:endParaRPr lang="en-US" sz="2700" dirty="0"/>
          </a:p>
        </p:txBody>
      </p:sp>
      <p:sp>
        <p:nvSpPr>
          <p:cNvPr id="14" name="Rounded Rectangle 13"/>
          <p:cNvSpPr/>
          <p:nvPr/>
        </p:nvSpPr>
        <p:spPr>
          <a:xfrm>
            <a:off x="839929" y="1597857"/>
            <a:ext cx="1233243" cy="3278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 Keyword</a:t>
            </a:r>
            <a:endParaRPr lang="en-US" sz="1600" dirty="0">
              <a:solidFill>
                <a:schemeClr val="tx1"/>
              </a:solidFill>
            </a:endParaRPr>
          </a:p>
        </p:txBody>
      </p:sp>
      <p:sp>
        <p:nvSpPr>
          <p:cNvPr id="15" name="Rounded Rectangle 14"/>
          <p:cNvSpPr/>
          <p:nvPr/>
        </p:nvSpPr>
        <p:spPr>
          <a:xfrm>
            <a:off x="4185502" y="4791902"/>
            <a:ext cx="4062033" cy="1445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use organic search results for ad keyword</a:t>
            </a:r>
            <a:endParaRPr lang="en-US" sz="3200" dirty="0"/>
          </a:p>
        </p:txBody>
      </p:sp>
    </p:spTree>
    <p:extLst>
      <p:ext uri="{BB962C8B-B14F-4D97-AF65-F5344CB8AC3E}">
        <p14:creationId xmlns:p14="http://schemas.microsoft.com/office/powerpoint/2010/main" val="126051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user and advertiser intents </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6" r="12449" b="86224"/>
          <a:stretch/>
        </p:blipFill>
        <p:spPr>
          <a:xfrm>
            <a:off x="6091930" y="1214120"/>
            <a:ext cx="6039612" cy="10407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r="7792" b="11532"/>
          <a:stretch/>
        </p:blipFill>
        <p:spPr>
          <a:xfrm>
            <a:off x="59941" y="1214120"/>
            <a:ext cx="6031989" cy="5030815"/>
          </a:xfrm>
          <a:prstGeom prst="rect">
            <a:avLst/>
          </a:prstGeom>
        </p:spPr>
      </p:pic>
      <p:sp>
        <p:nvSpPr>
          <p:cNvPr id="3" name="Slide Number Placeholder 2"/>
          <p:cNvSpPr>
            <a:spLocks noGrp="1"/>
          </p:cNvSpPr>
          <p:nvPr>
            <p:ph type="sldNum" sz="quarter" idx="12"/>
          </p:nvPr>
        </p:nvSpPr>
        <p:spPr/>
        <p:txBody>
          <a:bodyPr/>
          <a:lstStyle/>
          <a:p>
            <a:fld id="{D3583F91-BE5E-4050-BBD6-A364F230DF43}" type="slidenum">
              <a:rPr lang="en-US" smtClean="0"/>
              <a:t>8</a:t>
            </a:fld>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4043" r="12449" b="35021"/>
          <a:stretch/>
        </p:blipFill>
        <p:spPr>
          <a:xfrm>
            <a:off x="6091930" y="2235660"/>
            <a:ext cx="6039612" cy="3967711"/>
          </a:xfrm>
          <a:prstGeom prst="rect">
            <a:avLst/>
          </a:prstGeom>
        </p:spPr>
      </p:pic>
    </p:spTree>
    <p:extLst>
      <p:ext uri="{BB962C8B-B14F-4D97-AF65-F5344CB8AC3E}">
        <p14:creationId xmlns:p14="http://schemas.microsoft.com/office/powerpoint/2010/main" val="37481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Mismatching advertiser and user intent</a:t>
            </a:r>
          </a:p>
          <a:p>
            <a:endParaRPr lang="en-US" dirty="0"/>
          </a:p>
          <a:p>
            <a:r>
              <a:rPr lang="en-US" dirty="0" smtClean="0"/>
              <a:t>Organic results are accurate</a:t>
            </a:r>
          </a:p>
          <a:p>
            <a:endParaRPr lang="en-US" dirty="0"/>
          </a:p>
          <a:p>
            <a:r>
              <a:rPr lang="en-US" dirty="0" smtClean="0"/>
              <a:t>Ad keywords capture advertiser intent</a:t>
            </a:r>
          </a:p>
          <a:p>
            <a:pPr lvl="1"/>
            <a:r>
              <a:rPr lang="en-US" dirty="0" smtClean="0"/>
              <a:t>Ad keyword is very brief </a:t>
            </a:r>
          </a:p>
          <a:p>
            <a:pPr lvl="1"/>
            <a:r>
              <a:rPr lang="en-US" dirty="0" smtClean="0"/>
              <a:t>Use organic results for ad keyword to interpret advertiser intent </a:t>
            </a:r>
          </a:p>
          <a:p>
            <a:endParaRPr lang="en-US" dirty="0"/>
          </a:p>
        </p:txBody>
      </p:sp>
      <p:sp>
        <p:nvSpPr>
          <p:cNvPr id="5" name="Slide Number Placeholder 2"/>
          <p:cNvSpPr>
            <a:spLocks noGrp="1"/>
          </p:cNvSpPr>
          <p:nvPr>
            <p:ph type="sldNum" sz="quarter" idx="12"/>
          </p:nvPr>
        </p:nvSpPr>
        <p:spPr>
          <a:xfrm>
            <a:off x="9900460" y="6459787"/>
            <a:ext cx="1312025" cy="365125"/>
          </a:xfrm>
        </p:spPr>
        <p:txBody>
          <a:bodyPr/>
          <a:lstStyle/>
          <a:p>
            <a:r>
              <a:rPr lang="en-US" dirty="0" smtClean="0"/>
              <a:t>9</a:t>
            </a:r>
            <a:endParaRPr lang="en-US" dirty="0"/>
          </a:p>
        </p:txBody>
      </p:sp>
    </p:spTree>
    <p:extLst>
      <p:ext uri="{BB962C8B-B14F-4D97-AF65-F5344CB8AC3E}">
        <p14:creationId xmlns:p14="http://schemas.microsoft.com/office/powerpoint/2010/main" val="6063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0.8"/>
</p:tagLst>
</file>

<file path=ppt/tags/tag2.xml><?xml version="1.0" encoding="utf-8"?>
<p:tagLst xmlns:a="http://schemas.openxmlformats.org/drawingml/2006/main" xmlns:r="http://schemas.openxmlformats.org/officeDocument/2006/relationships" xmlns:p="http://schemas.openxmlformats.org/presentationml/2006/main">
  <p:tag name="TIMING" val="|7|0.8"/>
</p:tagLst>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4F8B3A7-F3A6-4DC8-8A61-36DCC24C60AC}" vid="{4DD8C7A0-3AA7-4A9B-B5CE-9E13181B07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201410 Template</Template>
  <TotalTime>5083</TotalTime>
  <Words>3996</Words>
  <Application>Microsoft Office PowerPoint</Application>
  <PresentationFormat>Widescreen</PresentationFormat>
  <Paragraphs>317</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Retrospect</vt:lpstr>
      <vt:lpstr>Interpreting Advertiser Intent in Sponsored Search</vt:lpstr>
      <vt:lpstr>PowerPoint Presentation</vt:lpstr>
      <vt:lpstr>PowerPoint Presentation</vt:lpstr>
      <vt:lpstr>Huge and growing industry</vt:lpstr>
      <vt:lpstr>PowerPoint Presentation</vt:lpstr>
      <vt:lpstr>PowerPoint Presentation</vt:lpstr>
      <vt:lpstr>PowerPoint Presentation</vt:lpstr>
      <vt:lpstr>Capturing user and advertiser intents </vt:lpstr>
      <vt:lpstr>Overview</vt:lpstr>
      <vt:lpstr>Relevance in Sponsored Search</vt:lpstr>
      <vt:lpstr>Ad selection pipeline</vt:lpstr>
      <vt:lpstr>Supervised machine learning</vt:lpstr>
      <vt:lpstr>Signal sources</vt:lpstr>
      <vt:lpstr>Signal sources</vt:lpstr>
      <vt:lpstr>Signal sources</vt:lpstr>
      <vt:lpstr>Features from signal sources</vt:lpstr>
      <vt:lpstr>Interpreting user and advertiser intent </vt:lpstr>
      <vt:lpstr>Matching user and advertiser intents </vt:lpstr>
      <vt:lpstr>Improving relevance ranker</vt:lpstr>
      <vt:lpstr>Evaluation </vt:lpstr>
      <vt:lpstr>Measuring performance of ranker</vt:lpstr>
      <vt:lpstr>Evaluating performance of ranker </vt:lpstr>
      <vt:lpstr>Precision-Recall</vt:lpstr>
      <vt:lpstr>Dataset and approach</vt:lpstr>
      <vt:lpstr>Query and ad matching </vt:lpstr>
      <vt:lpstr>Significant improvement in broad match</vt:lpstr>
      <vt:lpstr>Summary</vt:lpstr>
      <vt:lpstr>Thanks</vt:lpstr>
      <vt:lpstr>Thanks</vt:lpstr>
      <vt:lpstr>Backup </vt:lpstr>
      <vt:lpstr>Organic results vs ad results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Advertiser Intent in Sponsored Search</dc:title>
  <dc:creator>Bhanu Vattikonda</dc:creator>
  <cp:lastModifiedBy>Bhanu Vattikonda</cp:lastModifiedBy>
  <cp:revision>452</cp:revision>
  <dcterms:created xsi:type="dcterms:W3CDTF">2015-07-29T20:34:59Z</dcterms:created>
  <dcterms:modified xsi:type="dcterms:W3CDTF">2015-08-11T03:57:24Z</dcterms:modified>
</cp:coreProperties>
</file>